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59" r:id="rId1"/>
  </p:sldMasterIdLst>
  <p:notesMasterIdLst>
    <p:notesMasterId r:id="rId33"/>
  </p:notesMasterIdLst>
  <p:handoutMasterIdLst>
    <p:handoutMasterId r:id="rId34"/>
  </p:handoutMasterIdLst>
  <p:sldIdLst>
    <p:sldId id="526" r:id="rId2"/>
    <p:sldId id="256" r:id="rId3"/>
    <p:sldId id="527" r:id="rId4"/>
    <p:sldId id="528" r:id="rId5"/>
    <p:sldId id="530" r:id="rId6"/>
    <p:sldId id="529" r:id="rId7"/>
    <p:sldId id="531" r:id="rId8"/>
    <p:sldId id="532" r:id="rId9"/>
    <p:sldId id="533" r:id="rId10"/>
    <p:sldId id="534" r:id="rId11"/>
    <p:sldId id="538" r:id="rId12"/>
    <p:sldId id="536" r:id="rId13"/>
    <p:sldId id="520" r:id="rId14"/>
    <p:sldId id="524" r:id="rId15"/>
    <p:sldId id="525" r:id="rId16"/>
    <p:sldId id="277" r:id="rId17"/>
    <p:sldId id="522" r:id="rId18"/>
    <p:sldId id="523" r:id="rId19"/>
    <p:sldId id="508" r:id="rId20"/>
    <p:sldId id="509" r:id="rId21"/>
    <p:sldId id="510" r:id="rId22"/>
    <p:sldId id="511" r:id="rId23"/>
    <p:sldId id="512" r:id="rId24"/>
    <p:sldId id="519" r:id="rId25"/>
    <p:sldId id="513" r:id="rId26"/>
    <p:sldId id="514" r:id="rId27"/>
    <p:sldId id="515" r:id="rId28"/>
    <p:sldId id="516" r:id="rId29"/>
    <p:sldId id="540" r:id="rId30"/>
    <p:sldId id="517" r:id="rId31"/>
    <p:sldId id="518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EE"/>
    <a:srgbClr val="E4F6FD"/>
    <a:srgbClr val="595959"/>
    <a:srgbClr val="02225E"/>
    <a:srgbClr val="4061A6"/>
    <a:srgbClr val="FFFFFF"/>
    <a:srgbClr val="1EB1ED"/>
    <a:srgbClr val="B1BEC1"/>
    <a:srgbClr val="F2F2F2"/>
    <a:srgbClr val="CA24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446934-B6B6-4CAB-A86B-3D24E9FF1681}" v="682" dt="2023-02-18T16:54:21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8" autoAdjust="0"/>
    <p:restoredTop sz="93946" autoAdjust="0"/>
  </p:normalViewPr>
  <p:slideViewPr>
    <p:cSldViewPr snapToGrid="0">
      <p:cViewPr varScale="1">
        <p:scale>
          <a:sx n="104" d="100"/>
          <a:sy n="104" d="100"/>
        </p:scale>
        <p:origin x="874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20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267051-FE9B-6B0B-FA06-04FB329C10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DCD8F-764C-5D29-E0B8-7751480C16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C92CD-19B9-442F-A99B-2351373D9528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D35A3-5878-A2DD-1C33-0B466DC361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F2AE2-0310-A918-E032-4F4803AF08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700EB-30FD-49C0-8B8F-6E519932B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8007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5318748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102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495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341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48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891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Verdana"/>
              <a:buNone/>
              <a:defRPr sz="4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erdana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9" name="Google Shape;88;p13">
            <a:extLst>
              <a:ext uri="{FF2B5EF4-FFF2-40B4-BE49-F238E27FC236}">
                <a16:creationId xmlns:a16="http://schemas.microsoft.com/office/drawing/2014/main" id="{3811FFA8-94A8-3545-8FA8-AEFC1DD0A6F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87722" y="41560"/>
            <a:ext cx="1097280" cy="40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BE2371-B43E-B949-A441-25404EB8CD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961" y="145044"/>
            <a:ext cx="4962986" cy="4679204"/>
          </a:xfrm>
        </p:spPr>
        <p:txBody>
          <a:bodyPr/>
          <a:lstStyle>
            <a:lvl1pPr marL="14605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987891-ED52-B549-9825-24B03047D7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961" y="4824248"/>
            <a:ext cx="4962986" cy="258554"/>
          </a:xfrm>
        </p:spPr>
        <p:txBody>
          <a:bodyPr anchor="ctr"/>
          <a:lstStyle>
            <a:lvl1pPr marL="72000" indent="0">
              <a:lnSpc>
                <a:spcPct val="100000"/>
              </a:lnSpc>
              <a:buNone/>
              <a:defRPr sz="900" i="1"/>
            </a:lvl1pPr>
            <a:lvl2pPr marL="615950" indent="0">
              <a:buNone/>
              <a:defRPr/>
            </a:lvl2pPr>
            <a:lvl3pPr marL="1073150" indent="0">
              <a:buNone/>
              <a:defRPr/>
            </a:lvl3pPr>
            <a:lvl4pPr marL="1530350" indent="0">
              <a:buNone/>
              <a:defRPr/>
            </a:lvl4pPr>
            <a:lvl5pPr marL="1987550" indent="0">
              <a:buNone/>
              <a:defRPr/>
            </a:lvl5pPr>
          </a:lstStyle>
          <a:p>
            <a:pPr lvl="0"/>
            <a:r>
              <a:rPr lang="en-US"/>
              <a:t>Type image caption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9758D7-06EA-8548-B716-D16B13FB3C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41169" y="145043"/>
            <a:ext cx="3795625" cy="49377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1000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BE2371-B43E-B949-A441-25404EB8CD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7503" y="94594"/>
            <a:ext cx="4962986" cy="4679204"/>
          </a:xfrm>
        </p:spPr>
        <p:txBody>
          <a:bodyPr/>
          <a:lstStyle>
            <a:lvl1pPr marL="14605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987891-ED52-B549-9825-24B03047D7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7503" y="4799024"/>
            <a:ext cx="4962986" cy="258554"/>
          </a:xfrm>
        </p:spPr>
        <p:txBody>
          <a:bodyPr anchor="ctr"/>
          <a:lstStyle>
            <a:lvl1pPr marL="72000" indent="0">
              <a:lnSpc>
                <a:spcPct val="100000"/>
              </a:lnSpc>
              <a:buNone/>
              <a:defRPr sz="900" i="1"/>
            </a:lvl1pPr>
            <a:lvl2pPr marL="615950" indent="0">
              <a:buNone/>
              <a:defRPr/>
            </a:lvl2pPr>
            <a:lvl3pPr marL="1073150" indent="0">
              <a:buNone/>
              <a:defRPr/>
            </a:lvl3pPr>
            <a:lvl4pPr marL="1530350" indent="0">
              <a:buNone/>
              <a:defRPr/>
            </a:lvl4pPr>
            <a:lvl5pPr marL="1987550" indent="0">
              <a:buNone/>
              <a:defRPr/>
            </a:lvl5pPr>
          </a:lstStyle>
          <a:p>
            <a:pPr lvl="0"/>
            <a:r>
              <a:rPr lang="en-US"/>
              <a:t>Type image caption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9758D7-06EA-8548-B716-D16B13FB3C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10" y="94594"/>
            <a:ext cx="3858687" cy="49629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94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Orange Section">
    <p:bg>
      <p:bgPr>
        <a:solidFill>
          <a:schemeClr val="accent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None/>
              <a:defRPr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AFBC8E-7897-F947-8EC6-CE3821674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9164" y="4590918"/>
            <a:ext cx="515380" cy="5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6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bg>
      <p:bgPr>
        <a:solidFill>
          <a:schemeClr val="bg2">
            <a:lumMod val="90000"/>
            <a:lumOff val="10000"/>
          </a:schemeClr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None/>
              <a:defRPr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8FDD8-271D-3F4F-A6BA-7E299901C4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9164" y="4590918"/>
            <a:ext cx="515380" cy="5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1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71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35200" y="106650"/>
            <a:ext cx="8707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30629" y="667657"/>
            <a:ext cx="8824685" cy="4257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○"/>
              <a:defRPr sz="14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Font cân nhỏ hơn vài cỡ</a:t>
            </a:r>
          </a:p>
          <a:p>
            <a:pPr lvl="0"/>
            <a:r>
              <a:rPr lang="en-US"/>
              <a:t>Các đầu mục chính</a:t>
            </a:r>
          </a:p>
        </p:txBody>
      </p:sp>
    </p:spTree>
    <p:extLst>
      <p:ext uri="{BB962C8B-B14F-4D97-AF65-F5344CB8AC3E}">
        <p14:creationId xmlns:p14="http://schemas.microsoft.com/office/powerpoint/2010/main" val="287597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ompar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133004" y="66502"/>
            <a:ext cx="4156364" cy="6465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-101600" y="627063"/>
            <a:ext cx="4390968" cy="4385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29;p4">
            <a:extLst>
              <a:ext uri="{FF2B5EF4-FFF2-40B4-BE49-F238E27FC236}">
                <a16:creationId xmlns:a16="http://schemas.microsoft.com/office/drawing/2014/main" id="{D34BD757-B64C-5341-9F8C-4C7B02691D8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296229" y="627063"/>
            <a:ext cx="4689829" cy="4385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Google Shape;24;p4">
            <a:extLst>
              <a:ext uri="{FF2B5EF4-FFF2-40B4-BE49-F238E27FC236}">
                <a16:creationId xmlns:a16="http://schemas.microsoft.com/office/drawing/2014/main" id="{49AEFE09-D6C4-294D-92E1-61561C66FD7B}"/>
              </a:ext>
            </a:extLst>
          </p:cNvPr>
          <p:cNvSpPr/>
          <p:nvPr userDrawn="1"/>
        </p:nvSpPr>
        <p:spPr>
          <a:xfrm>
            <a:off x="4538749" y="66502"/>
            <a:ext cx="4447309" cy="6465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vi-VN" sz="3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1435D-00D5-2E46-A966-68424C76CC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0235" y="114030"/>
            <a:ext cx="3981439" cy="551538"/>
          </a:xfrm>
        </p:spPr>
        <p:txBody>
          <a:bodyPr vert="horz" anchor="ctr"/>
          <a:lstStyle>
            <a:lvl1pPr marL="72000" indent="0" algn="l">
              <a:lnSpc>
                <a:spcPct val="100000"/>
              </a:lnSpc>
              <a:buNone/>
              <a:defRPr sz="2600" b="1">
                <a:solidFill>
                  <a:schemeClr val="bg2"/>
                </a:solidFill>
              </a:defRPr>
            </a:lvl1pPr>
            <a:lvl2pPr marL="615950" indent="0">
              <a:buNone/>
              <a:defRPr/>
            </a:lvl2pPr>
          </a:lstStyle>
          <a:p>
            <a:pPr lvl="0"/>
            <a:r>
              <a:rPr lang="en-US"/>
              <a:t>Item A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80F61F-A519-434C-87D7-9ED7C5A064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1414" y="115327"/>
            <a:ext cx="4249825" cy="551538"/>
          </a:xfrm>
        </p:spPr>
        <p:txBody>
          <a:bodyPr vert="horz" anchor="ctr"/>
          <a:lstStyle>
            <a:lvl1pPr marL="72000" indent="0" algn="l">
              <a:lnSpc>
                <a:spcPct val="100000"/>
              </a:lnSpc>
              <a:buNone/>
              <a:defRPr sz="2600" b="1">
                <a:solidFill>
                  <a:schemeClr val="bg2"/>
                </a:solidFill>
              </a:defRPr>
            </a:lvl1pPr>
            <a:lvl2pPr marL="615950" indent="0">
              <a:buNone/>
              <a:defRPr/>
            </a:lvl2pPr>
          </a:lstStyle>
          <a:p>
            <a:pPr lvl="0"/>
            <a:r>
              <a:rPr lang="en-US"/>
              <a:t>Item B</a:t>
            </a:r>
          </a:p>
        </p:txBody>
      </p:sp>
    </p:spTree>
    <p:extLst>
      <p:ext uri="{BB962C8B-B14F-4D97-AF65-F5344CB8AC3E}">
        <p14:creationId xmlns:p14="http://schemas.microsoft.com/office/powerpoint/2010/main" val="1609961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7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A6B3A-911E-F24D-BB0D-EA968747D6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9173" y="191530"/>
            <a:ext cx="8748584" cy="4775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256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07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192DB-C740-4947-A40F-B2CB5B7A4A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2088" y="203200"/>
            <a:ext cx="8729662" cy="4826000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sz="2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9015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Verdana"/>
              <a:buNone/>
              <a:defRPr sz="2800" b="1"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Verdana"/>
              <a:buChar char="●"/>
              <a:defRPr sz="13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●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●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81" r:id="rId2"/>
    <p:sldLayoutId id="2147483687" r:id="rId3"/>
    <p:sldLayoutId id="2147483663" r:id="rId4"/>
    <p:sldLayoutId id="2147483682" r:id="rId5"/>
    <p:sldLayoutId id="2147483683" r:id="rId6"/>
    <p:sldLayoutId id="2147483688" r:id="rId7"/>
    <p:sldLayoutId id="2147483684" r:id="rId8"/>
    <p:sldLayoutId id="2147483689" r:id="rId9"/>
    <p:sldLayoutId id="2147483652" r:id="rId10"/>
    <p:sldLayoutId id="2147483685" r:id="rId11"/>
    <p:sldLayoutId id="2147483686" r:id="rId12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D33F-985C-D8D7-DA0E-9497A6DEB3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78F20-C157-B107-3870-1E9D5B81EA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500EF-9D4E-1217-765C-B6C8FB873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10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E43A52-9B6F-88B4-572A-FB3078B1F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392"/>
            <a:ext cx="9144000" cy="4436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490997-D038-22DA-7BB0-C593A1C2D5EA}"/>
              </a:ext>
            </a:extLst>
          </p:cNvPr>
          <p:cNvSpPr txBox="1"/>
          <p:nvPr/>
        </p:nvSpPr>
        <p:spPr>
          <a:xfrm>
            <a:off x="88489" y="71198"/>
            <a:ext cx="3016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Bodoni MT Poster Compressed" panose="02070706080601050204" pitchFamily="18" charset="0"/>
              </a:rPr>
              <a:t>Platform Of Java</a:t>
            </a:r>
          </a:p>
        </p:txBody>
      </p:sp>
    </p:spTree>
    <p:extLst>
      <p:ext uri="{BB962C8B-B14F-4D97-AF65-F5344CB8AC3E}">
        <p14:creationId xmlns:p14="http://schemas.microsoft.com/office/powerpoint/2010/main" val="3214031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Java </a:t>
            </a:r>
            <a:r>
              <a:rPr lang="en-US" dirty="0">
                <a:solidFill>
                  <a:schemeClr val="bg2"/>
                </a:solidFill>
              </a:rPr>
              <a:t>Architecture</a:t>
            </a:r>
            <a:endParaRPr lang="x-none" dirty="0">
              <a:solidFill>
                <a:schemeClr val="bg2"/>
              </a:solidFill>
            </a:endParaRPr>
          </a:p>
        </p:txBody>
      </p:sp>
      <p:pic>
        <p:nvPicPr>
          <p:cNvPr id="7" name="Picture 2" descr="Phân biệt JVM, JRE, JDK - GP Coder (Lập trình Java)">
            <a:extLst>
              <a:ext uri="{FF2B5EF4-FFF2-40B4-BE49-F238E27FC236}">
                <a16:creationId xmlns:a16="http://schemas.microsoft.com/office/drawing/2014/main" id="{C4C62046-DEF0-4020-BCD4-2E0945645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" y="952501"/>
            <a:ext cx="8108930" cy="393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73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30B73-42F5-B432-CD82-5FC19CE5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2961A-CC2B-1020-57F3-CB7AFE23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7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3019803" y="1930607"/>
            <a:ext cx="3578527" cy="551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ABEE"/>
                </a:solidFill>
              </a:rPr>
              <a:t>Tại sao lại chọn Java?</a:t>
            </a:r>
            <a:endParaRPr sz="1800" dirty="0">
              <a:solidFill>
                <a:srgbClr val="00ABEE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543" y="50801"/>
            <a:ext cx="1121908" cy="3918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6;p13">
            <a:extLst>
              <a:ext uri="{FF2B5EF4-FFF2-40B4-BE49-F238E27FC236}">
                <a16:creationId xmlns:a16="http://schemas.microsoft.com/office/drawing/2014/main" id="{DF416625-6424-4329-807F-582392075968}"/>
              </a:ext>
            </a:extLst>
          </p:cNvPr>
          <p:cNvSpPr txBox="1">
            <a:spLocks/>
          </p:cNvSpPr>
          <p:nvPr/>
        </p:nvSpPr>
        <p:spPr>
          <a:xfrm>
            <a:off x="1914162" y="2837656"/>
            <a:ext cx="6003381" cy="551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Verdana"/>
              <a:buNone/>
              <a:defRPr sz="42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400" dirty="0"/>
              <a:t>Thực sự </a:t>
            </a:r>
            <a:r>
              <a:rPr lang="en-US" sz="2400" dirty="0" err="1"/>
              <a:t>học</a:t>
            </a:r>
            <a:r>
              <a:rPr lang="en-US" sz="2400" dirty="0"/>
              <a:t> java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khó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2D77C-9B20-CD46-ABC5-C3571F4ED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20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FDAEC-D7EC-F7AD-AB0F-C5B06F5D5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D8738-3DD8-E666-66E8-BF56265C3D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Short term &amp; Long term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88997-83D7-1620-0D05-56E80CEB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5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0D1D3FE-BFA4-EB36-436A-EDF5AD9B2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608" y="820532"/>
            <a:ext cx="7688100" cy="541200"/>
          </a:xfrm>
        </p:spPr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EE73D-D2F3-4A50-4D0D-31738C7B2920}"/>
              </a:ext>
            </a:extLst>
          </p:cNvPr>
          <p:cNvSpPr txBox="1"/>
          <p:nvPr/>
        </p:nvSpPr>
        <p:spPr>
          <a:xfrm>
            <a:off x="1157748" y="1563329"/>
            <a:ext cx="72193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Nắm</a:t>
            </a:r>
            <a:r>
              <a:rPr lang="en-US" dirty="0"/>
              <a:t> </a:t>
            </a:r>
            <a:r>
              <a:rPr lang="en-US" dirty="0" err="1"/>
              <a:t>vững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java (Function, Array, OOP, </a:t>
            </a:r>
            <a:r>
              <a:rPr lang="en-US" dirty="0" err="1"/>
              <a:t>Các</a:t>
            </a:r>
            <a:r>
              <a:rPr lang="en-US" dirty="0"/>
              <a:t> Collection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(Stream/ </a:t>
            </a:r>
            <a:r>
              <a:rPr lang="en-US" dirty="0" err="1"/>
              <a:t>Lamda</a:t>
            </a:r>
            <a:r>
              <a:rPr lang="en-US" dirty="0"/>
              <a:t>, Generic,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diagram, Design pattern)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sẩn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khóa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FD057-22FB-6B8E-376F-48B42433C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93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00ABEE"/>
                </a:solidFill>
              </a:rPr>
              <a:t>Biến</a:t>
            </a:r>
            <a:r>
              <a:rPr lang="en-US" sz="2000" dirty="0">
                <a:solidFill>
                  <a:srgbClr val="00ABEE"/>
                </a:solidFill>
              </a:rPr>
              <a:t> </a:t>
            </a:r>
            <a:endParaRPr sz="2000" dirty="0">
              <a:solidFill>
                <a:srgbClr val="00ABEE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543" y="50801"/>
            <a:ext cx="1121908" cy="3918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6;p13">
            <a:extLst>
              <a:ext uri="{FF2B5EF4-FFF2-40B4-BE49-F238E27FC236}">
                <a16:creationId xmlns:a16="http://schemas.microsoft.com/office/drawing/2014/main" id="{DF416625-6424-4329-807F-582392075968}"/>
              </a:ext>
            </a:extLst>
          </p:cNvPr>
          <p:cNvSpPr txBox="1">
            <a:spLocks/>
          </p:cNvSpPr>
          <p:nvPr/>
        </p:nvSpPr>
        <p:spPr>
          <a:xfrm>
            <a:off x="1914162" y="2837656"/>
            <a:ext cx="6003381" cy="551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Verdana"/>
              <a:buNone/>
              <a:defRPr sz="4200" b="1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400" dirty="0" err="1"/>
              <a:t>Học</a:t>
            </a:r>
            <a:r>
              <a:rPr lang="en-US" sz="2400" dirty="0"/>
              <a:t> java </a:t>
            </a:r>
            <a:r>
              <a:rPr lang="en-US" sz="2400" dirty="0" err="1"/>
              <a:t>làm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gì</a:t>
            </a:r>
            <a:r>
              <a:rPr lang="en-US" sz="2400" dirty="0"/>
              <a:t>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33077-A4ED-7237-C177-2E5B6397D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8536"/>
            <a:ext cx="9144000" cy="464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26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ava làm phần mềm phát triển">
            <a:extLst>
              <a:ext uri="{FF2B5EF4-FFF2-40B4-BE49-F238E27FC236}">
                <a16:creationId xmlns:a16="http://schemas.microsoft.com/office/drawing/2014/main" id="{565ECE08-614D-9BC2-5D7A-E8491A47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67FAD7-DF6A-D178-9091-F7777BD86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55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Java làm ứng dụng J2ME">
            <a:extLst>
              <a:ext uri="{FF2B5EF4-FFF2-40B4-BE49-F238E27FC236}">
                <a16:creationId xmlns:a16="http://schemas.microsoft.com/office/drawing/2014/main" id="{8A836832-7544-D0B4-E5FE-2FFD30229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388"/>
            <a:ext cx="9144000" cy="478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62FD67-69BC-128D-0118-F12577F95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6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Type (</a:t>
            </a:r>
            <a:r>
              <a:rPr lang="en-US" dirty="0" err="1">
                <a:solidFill>
                  <a:schemeClr val="bg2"/>
                </a:solidFill>
              </a:rPr>
              <a:t>Kiểu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dữ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liệu</a:t>
            </a:r>
            <a:r>
              <a:rPr lang="en-US" dirty="0">
                <a:solidFill>
                  <a:schemeClr val="bg2"/>
                </a:solidFill>
              </a:rPr>
              <a:t>)</a:t>
            </a:r>
            <a:endParaRPr lang="x-none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C0562-7DD3-4C48-8D17-42200072D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616" y="996826"/>
            <a:ext cx="5223165" cy="1574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72DE5-4EE3-44BD-8563-D97F94680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616" y="3405451"/>
            <a:ext cx="5282050" cy="148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27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543" y="50801"/>
            <a:ext cx="1121908" cy="39188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7;p13">
            <a:extLst>
              <a:ext uri="{FF2B5EF4-FFF2-40B4-BE49-F238E27FC236}">
                <a16:creationId xmlns:a16="http://schemas.microsoft.com/office/drawing/2014/main" id="{EB044266-F79E-47E8-8604-DECF9DACBD07}"/>
              </a:ext>
            </a:extLst>
          </p:cNvPr>
          <p:cNvSpPr txBox="1">
            <a:spLocks/>
          </p:cNvSpPr>
          <p:nvPr/>
        </p:nvSpPr>
        <p:spPr>
          <a:xfrm>
            <a:off x="3755059" y="3403856"/>
            <a:ext cx="2953173" cy="54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  <a:defRPr sz="16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  <a:defRPr sz="16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  <a:defRPr sz="16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  <a:defRPr sz="16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  <a:defRPr sz="16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  <a:defRPr sz="16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  <a:defRPr sz="16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  <a:defRPr sz="16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None/>
              <a:defRPr sz="16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FOR BEGINNER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3E4BF-0723-4CB2-B372-6C5AC5584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53" y="1110825"/>
            <a:ext cx="3782232" cy="2363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C9F7D2-57F3-810B-F1E2-323AE25DB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395" y="3403856"/>
            <a:ext cx="2775605" cy="16036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8A7FCF-C39D-D178-4AFB-FCF74C99D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1C556B-50B1-3012-DA3B-927025B6B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FAB221-E852-4758-9DEC-FB8FCE1EA408}"/>
              </a:ext>
            </a:extLst>
          </p:cNvPr>
          <p:cNvCxnSpPr>
            <a:cxnSpLocks/>
            <a:stCxn id="3" idx="3"/>
            <a:endCxn id="8" idx="7"/>
          </p:cNvCxnSpPr>
          <p:nvPr/>
        </p:nvCxnSpPr>
        <p:spPr>
          <a:xfrm flipH="1">
            <a:off x="2794210" y="1484820"/>
            <a:ext cx="1236580" cy="56101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EA794E-78F3-4141-BEF6-855E12334B01}"/>
              </a:ext>
            </a:extLst>
          </p:cNvPr>
          <p:cNvCxnSpPr>
            <a:cxnSpLocks/>
            <a:stCxn id="3" idx="5"/>
            <a:endCxn id="9" idx="1"/>
          </p:cNvCxnSpPr>
          <p:nvPr/>
        </p:nvCxnSpPr>
        <p:spPr>
          <a:xfrm>
            <a:off x="5113210" y="1484820"/>
            <a:ext cx="1270378" cy="47631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214A543-87C8-45AB-8D07-C87F961BBA51}"/>
              </a:ext>
            </a:extLst>
          </p:cNvPr>
          <p:cNvCxnSpPr>
            <a:cxnSpLocks/>
            <a:stCxn id="9" idx="5"/>
            <a:endCxn id="14" idx="3"/>
          </p:cNvCxnSpPr>
          <p:nvPr/>
        </p:nvCxnSpPr>
        <p:spPr>
          <a:xfrm>
            <a:off x="7485167" y="2668832"/>
            <a:ext cx="419969" cy="112621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2A2667-73EB-400D-A4E7-718CCF1A5E89}"/>
              </a:ext>
            </a:extLst>
          </p:cNvPr>
          <p:cNvCxnSpPr>
            <a:cxnSpLocks/>
            <a:stCxn id="9" idx="3"/>
            <a:endCxn id="16" idx="3"/>
          </p:cNvCxnSpPr>
          <p:nvPr/>
        </p:nvCxnSpPr>
        <p:spPr>
          <a:xfrm flipH="1">
            <a:off x="5964685" y="2668832"/>
            <a:ext cx="418903" cy="112621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4708473-6352-4CD0-B6EE-ACDFCC830AC9}"/>
              </a:ext>
            </a:extLst>
          </p:cNvPr>
          <p:cNvCxnSpPr>
            <a:cxnSpLocks/>
            <a:stCxn id="8" idx="5"/>
            <a:endCxn id="15" idx="3"/>
          </p:cNvCxnSpPr>
          <p:nvPr/>
        </p:nvCxnSpPr>
        <p:spPr>
          <a:xfrm>
            <a:off x="2794210" y="2753531"/>
            <a:ext cx="535539" cy="99900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B758EB-A754-44CE-8074-CD2D5DCEDB2E}"/>
              </a:ext>
            </a:extLst>
          </p:cNvPr>
          <p:cNvCxnSpPr>
            <a:endCxn id="10" idx="3"/>
          </p:cNvCxnSpPr>
          <p:nvPr/>
        </p:nvCxnSpPr>
        <p:spPr>
          <a:xfrm flipH="1">
            <a:off x="1331616" y="2831064"/>
            <a:ext cx="659744" cy="92147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Type (</a:t>
            </a:r>
            <a:r>
              <a:rPr lang="en-US" dirty="0" err="1">
                <a:solidFill>
                  <a:schemeClr val="bg2"/>
                </a:solidFill>
              </a:rPr>
              <a:t>Kiểu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dữ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liệu</a:t>
            </a:r>
            <a:r>
              <a:rPr lang="en-US" dirty="0">
                <a:solidFill>
                  <a:schemeClr val="bg2"/>
                </a:solidFill>
              </a:rPr>
              <a:t>)</a:t>
            </a:r>
            <a:endParaRPr lang="x-none" dirty="0">
              <a:solidFill>
                <a:schemeClr val="bg2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DCA54F-E598-462E-B93D-08BF496BBE73}"/>
              </a:ext>
            </a:extLst>
          </p:cNvPr>
          <p:cNvSpPr/>
          <p:nvPr/>
        </p:nvSpPr>
        <p:spPr>
          <a:xfrm>
            <a:off x="3806613" y="779490"/>
            <a:ext cx="1530774" cy="826346"/>
          </a:xfrm>
          <a:prstGeom prst="ellipse">
            <a:avLst/>
          </a:prstGeom>
          <a:solidFill>
            <a:srgbClr val="E4F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2"/>
                </a:solidFill>
              </a:rPr>
              <a:t>Ép</a:t>
            </a:r>
            <a:r>
              <a:rPr lang="en-US" sz="1800" dirty="0">
                <a:solidFill>
                  <a:schemeClr val="bg2"/>
                </a:solidFill>
              </a:rPr>
              <a:t> </a:t>
            </a:r>
            <a:r>
              <a:rPr lang="en-US" sz="1800" dirty="0" err="1">
                <a:solidFill>
                  <a:schemeClr val="bg2"/>
                </a:solidFill>
              </a:rPr>
              <a:t>kiểu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158647-EF5C-44A5-82CB-76E6637C262B}"/>
              </a:ext>
            </a:extLst>
          </p:cNvPr>
          <p:cNvSpPr/>
          <p:nvPr/>
        </p:nvSpPr>
        <p:spPr>
          <a:xfrm>
            <a:off x="1562771" y="1899263"/>
            <a:ext cx="1442720" cy="1000837"/>
          </a:xfrm>
          <a:prstGeom prst="ellipse">
            <a:avLst/>
          </a:prstGeom>
          <a:solidFill>
            <a:srgbClr val="E4F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/>
                </a:solidFill>
              </a:rPr>
              <a:t>Kiểu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ngầm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định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32D459-0DAC-4CCF-AAC0-71251E313EAA}"/>
              </a:ext>
            </a:extLst>
          </p:cNvPr>
          <p:cNvSpPr/>
          <p:nvPr/>
        </p:nvSpPr>
        <p:spPr>
          <a:xfrm>
            <a:off x="6155444" y="1814564"/>
            <a:ext cx="1557867" cy="1000837"/>
          </a:xfrm>
          <a:prstGeom prst="ellipse">
            <a:avLst/>
          </a:prstGeom>
          <a:solidFill>
            <a:srgbClr val="E4F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/>
                </a:solidFill>
              </a:rPr>
              <a:t>Kiểu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tường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minh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8FB58FCB-FBCF-44D7-8394-A254F9ABBC6A}"/>
              </a:ext>
            </a:extLst>
          </p:cNvPr>
          <p:cNvSpPr/>
          <p:nvPr/>
        </p:nvSpPr>
        <p:spPr>
          <a:xfrm>
            <a:off x="453813" y="3752534"/>
            <a:ext cx="1755605" cy="1137917"/>
          </a:xfrm>
          <a:prstGeom prst="snip2DiagRect">
            <a:avLst>
              <a:gd name="adj1" fmla="val 3151"/>
              <a:gd name="adj2" fmla="val 16667"/>
            </a:avLst>
          </a:prstGeom>
          <a:solidFill>
            <a:srgbClr val="E4F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100" dirty="0">
                <a:solidFill>
                  <a:srgbClr val="FF0000"/>
                </a:solidFill>
              </a:rPr>
              <a:t>Việc chuyển đổi này chỉ dành cho kiểu dữ liệu nhỏ sang kiểu dữ liệu lớn hơn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4" name="Rectangle: Diagonal Corners Snipped 13">
            <a:extLst>
              <a:ext uri="{FF2B5EF4-FFF2-40B4-BE49-F238E27FC236}">
                <a16:creationId xmlns:a16="http://schemas.microsoft.com/office/drawing/2014/main" id="{40E62B43-81C3-4129-9101-27E6B83BD70A}"/>
              </a:ext>
            </a:extLst>
          </p:cNvPr>
          <p:cNvSpPr/>
          <p:nvPr/>
        </p:nvSpPr>
        <p:spPr>
          <a:xfrm>
            <a:off x="7027333" y="3795049"/>
            <a:ext cx="1755605" cy="1137917"/>
          </a:xfrm>
          <a:prstGeom prst="snip2DiagRect">
            <a:avLst>
              <a:gd name="adj1" fmla="val 3151"/>
              <a:gd name="adj2" fmla="val 16667"/>
            </a:avLst>
          </a:prstGeom>
          <a:solidFill>
            <a:srgbClr val="E4F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double height = 1.7;</a:t>
            </a:r>
          </a:p>
          <a:p>
            <a:pPr algn="ctr"/>
            <a:r>
              <a:rPr lang="en-US" sz="1100" dirty="0">
                <a:solidFill>
                  <a:schemeClr val="bg2"/>
                </a:solidFill>
              </a:rPr>
              <a:t>int h = (int) height;</a:t>
            </a:r>
          </a:p>
          <a:p>
            <a:pPr algn="ctr"/>
            <a:r>
              <a:rPr lang="en-US" sz="1100" dirty="0" err="1">
                <a:solidFill>
                  <a:schemeClr val="bg2"/>
                </a:solidFill>
              </a:rPr>
              <a:t>System.out.println</a:t>
            </a:r>
            <a:r>
              <a:rPr lang="en-US" sz="1100" dirty="0">
                <a:solidFill>
                  <a:schemeClr val="bg2"/>
                </a:solidFill>
              </a:rPr>
              <a:t>(h);</a:t>
            </a:r>
          </a:p>
        </p:txBody>
      </p:sp>
      <p:sp>
        <p:nvSpPr>
          <p:cNvPr id="15" name="Rectangle: Diagonal Corners Snipped 14">
            <a:extLst>
              <a:ext uri="{FF2B5EF4-FFF2-40B4-BE49-F238E27FC236}">
                <a16:creationId xmlns:a16="http://schemas.microsoft.com/office/drawing/2014/main" id="{D41E65A2-E3A2-4EBB-8E6A-F252EE6F24AB}"/>
              </a:ext>
            </a:extLst>
          </p:cNvPr>
          <p:cNvSpPr/>
          <p:nvPr/>
        </p:nvSpPr>
        <p:spPr>
          <a:xfrm>
            <a:off x="2451946" y="3752533"/>
            <a:ext cx="1755605" cy="1137917"/>
          </a:xfrm>
          <a:prstGeom prst="snip2DiagRect">
            <a:avLst>
              <a:gd name="adj1" fmla="val 3151"/>
              <a:gd name="adj2" fmla="val 16667"/>
            </a:avLst>
          </a:prstGeom>
          <a:solidFill>
            <a:srgbClr val="E4F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int a = 5;long b = a;</a:t>
            </a:r>
          </a:p>
          <a:p>
            <a:pPr algn="ctr"/>
            <a:r>
              <a:rPr lang="en-US" sz="1100" dirty="0" err="1">
                <a:solidFill>
                  <a:schemeClr val="bg2"/>
                </a:solidFill>
              </a:rPr>
              <a:t>System.out.println</a:t>
            </a:r>
            <a:r>
              <a:rPr lang="en-US" sz="1100" dirty="0">
                <a:solidFill>
                  <a:schemeClr val="bg2"/>
                </a:solidFill>
              </a:rPr>
              <a:t>(b);</a:t>
            </a:r>
          </a:p>
        </p:txBody>
      </p: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04D5CD88-31B2-4FD5-88F0-E61905A981CA}"/>
              </a:ext>
            </a:extLst>
          </p:cNvPr>
          <p:cNvSpPr/>
          <p:nvPr/>
        </p:nvSpPr>
        <p:spPr>
          <a:xfrm>
            <a:off x="5086882" y="3795050"/>
            <a:ext cx="1755605" cy="1137917"/>
          </a:xfrm>
          <a:prstGeom prst="snip2DiagRect">
            <a:avLst>
              <a:gd name="adj1" fmla="val 3151"/>
              <a:gd name="adj2" fmla="val 16667"/>
            </a:avLst>
          </a:prstGeom>
          <a:solidFill>
            <a:srgbClr val="E4F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100" dirty="0">
                <a:solidFill>
                  <a:srgbClr val="FF0000"/>
                </a:solidFill>
              </a:rPr>
              <a:t>Việc chuyển đổi này chỉ dành cho kiểu dữ liệu </a:t>
            </a:r>
            <a:r>
              <a:rPr lang="en-US" sz="1100" dirty="0" err="1">
                <a:solidFill>
                  <a:srgbClr val="FF0000"/>
                </a:solidFill>
              </a:rPr>
              <a:t>lớn</a:t>
            </a:r>
            <a:r>
              <a:rPr lang="vi-VN" sz="1100" dirty="0">
                <a:solidFill>
                  <a:srgbClr val="FF0000"/>
                </a:solidFill>
              </a:rPr>
              <a:t> sang kiểu dữ liệu </a:t>
            </a:r>
            <a:r>
              <a:rPr lang="en-US" sz="1100" dirty="0" err="1">
                <a:solidFill>
                  <a:srgbClr val="FF0000"/>
                </a:solidFill>
              </a:rPr>
              <a:t>nhỏ</a:t>
            </a:r>
            <a:r>
              <a:rPr lang="vi-VN" sz="1100" dirty="0">
                <a:solidFill>
                  <a:srgbClr val="FF0000"/>
                </a:solidFill>
              </a:rPr>
              <a:t> hơn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73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Hằng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số</a:t>
            </a:r>
            <a:r>
              <a:rPr lang="en-US" dirty="0">
                <a:solidFill>
                  <a:schemeClr val="bg2"/>
                </a:solidFill>
              </a:rPr>
              <a:t> (CONSTANT)</a:t>
            </a:r>
            <a:endParaRPr lang="x-none" dirty="0">
              <a:solidFill>
                <a:schemeClr val="bg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41B33-A6C1-4D4C-9934-4685F28E1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853" y="1159845"/>
            <a:ext cx="8617547" cy="3662768"/>
          </a:xfrm>
        </p:spPr>
        <p:txBody>
          <a:bodyPr/>
          <a:lstStyle/>
          <a:p>
            <a:r>
              <a:rPr lang="en-US" sz="1600" dirty="0" err="1">
                <a:solidFill>
                  <a:srgbClr val="C00000"/>
                </a:solidFill>
              </a:rPr>
              <a:t>Kn</a:t>
            </a:r>
            <a:r>
              <a:rPr lang="en-US" sz="1600" dirty="0"/>
              <a:t>: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giá</a:t>
            </a:r>
            <a:r>
              <a:rPr lang="en-US" sz="1600" dirty="0"/>
              <a:t> </a:t>
            </a:r>
            <a:r>
              <a:rPr lang="en-US" sz="1600" dirty="0" err="1"/>
              <a:t>trị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khởi</a:t>
            </a:r>
            <a:r>
              <a:rPr lang="en-US" sz="1600" dirty="0"/>
              <a:t> </a:t>
            </a:r>
            <a:r>
              <a:rPr lang="en-US" sz="1600" dirty="0" err="1"/>
              <a:t>tạo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ban </a:t>
            </a:r>
            <a:r>
              <a:rPr lang="en-US" sz="1600" dirty="0" err="1"/>
              <a:t>đầu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giá</a:t>
            </a:r>
            <a:r>
              <a:rPr lang="en-US" sz="1600" dirty="0"/>
              <a:t> </a:t>
            </a:r>
            <a:r>
              <a:rPr lang="en-US" sz="1600" dirty="0" err="1"/>
              <a:t>trị</a:t>
            </a:r>
            <a:r>
              <a:rPr lang="en-US" sz="1600" dirty="0"/>
              <a:t> k </a:t>
            </a:r>
            <a:r>
              <a:rPr lang="en-US" sz="1600" dirty="0" err="1"/>
              <a:t>đổi</a:t>
            </a:r>
            <a:r>
              <a:rPr lang="en-US" sz="1600" dirty="0"/>
              <a:t> (</a:t>
            </a:r>
            <a:r>
              <a:rPr lang="en-US" sz="1600" dirty="0" err="1"/>
              <a:t>Tên</a:t>
            </a:r>
            <a:r>
              <a:rPr lang="en-US" sz="1600" dirty="0"/>
              <a:t> </a:t>
            </a:r>
            <a:r>
              <a:rPr lang="en-US" sz="1600" dirty="0" err="1"/>
              <a:t>hằng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luyên</a:t>
            </a:r>
            <a:r>
              <a:rPr lang="en-US" sz="1600" dirty="0"/>
              <a:t> </a:t>
            </a:r>
            <a:r>
              <a:rPr lang="en-US" sz="1600" dirty="0" err="1"/>
              <a:t>phải</a:t>
            </a:r>
            <a:r>
              <a:rPr lang="en-US" sz="1600" dirty="0"/>
              <a:t> </a:t>
            </a:r>
            <a:r>
              <a:rPr lang="en-US" sz="1600" dirty="0" err="1"/>
              <a:t>viết</a:t>
            </a:r>
            <a:r>
              <a:rPr lang="en-US" sz="1600" dirty="0"/>
              <a:t> </a:t>
            </a:r>
            <a:r>
              <a:rPr lang="en-US" sz="1600" dirty="0" err="1"/>
              <a:t>hoa</a:t>
            </a:r>
            <a:r>
              <a:rPr lang="en-US" sz="1600" dirty="0"/>
              <a:t>)</a:t>
            </a:r>
          </a:p>
          <a:p>
            <a:pPr marL="114300" indent="0">
              <a:buNone/>
            </a:pPr>
            <a:endParaRPr lang="en-US" sz="1600" dirty="0"/>
          </a:p>
          <a:p>
            <a:r>
              <a:rPr lang="en-US" sz="1600" dirty="0" err="1">
                <a:solidFill>
                  <a:srgbClr val="C00000"/>
                </a:solidFill>
              </a:rPr>
              <a:t>Cú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pháp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khai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báo</a:t>
            </a:r>
            <a:r>
              <a:rPr lang="en-US" sz="1600" dirty="0"/>
              <a:t>: final &lt;</a:t>
            </a:r>
            <a:r>
              <a:rPr lang="en-US" sz="1600" dirty="0" err="1"/>
              <a:t>Kiểu</a:t>
            </a:r>
            <a:r>
              <a:rPr lang="en-US" sz="1600" dirty="0"/>
              <a:t> </a:t>
            </a:r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&gt; &lt;</a:t>
            </a:r>
            <a:r>
              <a:rPr lang="en-US" sz="1600" dirty="0" err="1"/>
              <a:t>Tên</a:t>
            </a:r>
            <a:r>
              <a:rPr lang="en-US" sz="1600" dirty="0"/>
              <a:t> </a:t>
            </a:r>
            <a:r>
              <a:rPr lang="en-US" sz="1600" dirty="0" err="1"/>
              <a:t>hằng</a:t>
            </a:r>
            <a:r>
              <a:rPr lang="en-US" sz="1600" dirty="0"/>
              <a:t>&gt;  = &lt;</a:t>
            </a:r>
            <a:r>
              <a:rPr lang="en-US" sz="1600" dirty="0" err="1"/>
              <a:t>Giá</a:t>
            </a:r>
            <a:r>
              <a:rPr lang="en-US" sz="1600" dirty="0"/>
              <a:t> </a:t>
            </a:r>
            <a:r>
              <a:rPr lang="en-US" sz="1600" dirty="0" err="1"/>
              <a:t>trị</a:t>
            </a:r>
            <a:r>
              <a:rPr lang="en-US" sz="1600" dirty="0"/>
              <a:t>&gt;;</a:t>
            </a:r>
          </a:p>
          <a:p>
            <a:pPr marL="114300" indent="0">
              <a:buNone/>
            </a:pPr>
            <a:endParaRPr lang="en-US" sz="1600" dirty="0"/>
          </a:p>
          <a:p>
            <a:r>
              <a:rPr lang="en-US" sz="1600" dirty="0" err="1">
                <a:solidFill>
                  <a:srgbClr val="C00000"/>
                </a:solidFill>
              </a:rPr>
              <a:t>Ví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dụ</a:t>
            </a:r>
            <a:r>
              <a:rPr lang="en-US" sz="1600" dirty="0">
                <a:solidFill>
                  <a:schemeClr val="bg2"/>
                </a:solidFill>
              </a:rPr>
              <a:t>: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600" dirty="0"/>
              <a:t>	final double PI = 3.14;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79383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Lớp</a:t>
            </a:r>
            <a:r>
              <a:rPr lang="en-US" dirty="0">
                <a:solidFill>
                  <a:schemeClr val="bg2"/>
                </a:solidFill>
              </a:rPr>
              <a:t> Math</a:t>
            </a:r>
            <a:endParaRPr lang="x-none" dirty="0">
              <a:solidFill>
                <a:schemeClr val="bg2"/>
              </a:solidFill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F23E3468-AE1F-44BF-8FED-C8C46AD774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9314610"/>
              </p:ext>
            </p:extLst>
          </p:nvPr>
        </p:nvGraphicFramePr>
        <p:xfrm>
          <a:off x="300936" y="920616"/>
          <a:ext cx="8542128" cy="4029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8745">
                  <a:extLst>
                    <a:ext uri="{9D8B030D-6E8A-4147-A177-3AD203B41FA5}">
                      <a16:colId xmlns:a16="http://schemas.microsoft.com/office/drawing/2014/main" val="3152051094"/>
                    </a:ext>
                  </a:extLst>
                </a:gridCol>
                <a:gridCol w="2891847">
                  <a:extLst>
                    <a:ext uri="{9D8B030D-6E8A-4147-A177-3AD203B41FA5}">
                      <a16:colId xmlns:a16="http://schemas.microsoft.com/office/drawing/2014/main" val="2325717900"/>
                    </a:ext>
                  </a:extLst>
                </a:gridCol>
                <a:gridCol w="3071536">
                  <a:extLst>
                    <a:ext uri="{9D8B030D-6E8A-4147-A177-3AD203B41FA5}">
                      <a16:colId xmlns:a16="http://schemas.microsoft.com/office/drawing/2014/main" val="372711111"/>
                    </a:ext>
                  </a:extLst>
                </a:gridCol>
              </a:tblGrid>
              <a:tr h="30124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Tên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hàm</a:t>
                      </a:r>
                      <a:endParaRPr lang="en-US" sz="1200" dirty="0"/>
                    </a:p>
                  </a:txBody>
                  <a:tcPr marL="74280" marR="74280" marT="37139" marB="37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Ý </a:t>
                      </a:r>
                      <a:r>
                        <a:rPr lang="en-US" sz="1200" dirty="0" err="1"/>
                        <a:t>nghĩa</a:t>
                      </a:r>
                      <a:endParaRPr lang="en-US" sz="1200" dirty="0"/>
                    </a:p>
                  </a:txBody>
                  <a:tcPr marL="74280" marR="74280" marT="37139" marB="371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Ví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dụ</a:t>
                      </a:r>
                      <a:endParaRPr lang="en-US" sz="1200" dirty="0"/>
                    </a:p>
                  </a:txBody>
                  <a:tcPr marL="74280" marR="74280" marT="37139" marB="37139"/>
                </a:tc>
                <a:extLst>
                  <a:ext uri="{0D108BD9-81ED-4DB2-BD59-A6C34878D82A}">
                    <a16:rowId xmlns:a16="http://schemas.microsoft.com/office/drawing/2014/main" val="4273629067"/>
                  </a:ext>
                </a:extLst>
              </a:tr>
              <a:tr h="301244">
                <a:tc>
                  <a:txBody>
                    <a:bodyPr/>
                    <a:lstStyle/>
                    <a:p>
                      <a:r>
                        <a:rPr lang="en-US" sz="1200" dirty="0" err="1"/>
                        <a:t>Math.PI</a:t>
                      </a:r>
                      <a:endParaRPr lang="en-US" sz="1200" dirty="0"/>
                    </a:p>
                  </a:txBody>
                  <a:tcPr marL="74280" marR="74280" marT="37139" marB="37139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Số</a:t>
                      </a:r>
                      <a:r>
                        <a:rPr lang="en-US" sz="1200" dirty="0"/>
                        <a:t> Pi</a:t>
                      </a:r>
                    </a:p>
                  </a:txBody>
                  <a:tcPr marL="74280" marR="74280" marT="37139" marB="37139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System.</a:t>
                      </a:r>
                      <a:r>
                        <a:rPr lang="en-US" sz="15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sz="1200" dirty="0" err="1"/>
                        <a:t>.println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Math.</a:t>
                      </a:r>
                      <a:r>
                        <a:rPr lang="en-US" sz="15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</a:t>
                      </a:r>
                      <a:r>
                        <a:rPr lang="en-US" sz="1200" dirty="0"/>
                        <a:t>)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sz="1200" dirty="0"/>
                    </a:p>
                  </a:txBody>
                  <a:tcPr marL="74280" marR="74280" marT="37139" marB="37139"/>
                </a:tc>
                <a:extLst>
                  <a:ext uri="{0D108BD9-81ED-4DB2-BD59-A6C34878D82A}">
                    <a16:rowId xmlns:a16="http://schemas.microsoft.com/office/drawing/2014/main" val="307798609"/>
                  </a:ext>
                </a:extLst>
              </a:tr>
              <a:tr h="525561">
                <a:tc>
                  <a:txBody>
                    <a:bodyPr/>
                    <a:lstStyle/>
                    <a:p>
                      <a:r>
                        <a:rPr lang="en-US" sz="1200" dirty="0" err="1"/>
                        <a:t>Math.abs</a:t>
                      </a:r>
                      <a:r>
                        <a:rPr lang="en-US" sz="1200" dirty="0"/>
                        <a:t>()</a:t>
                      </a:r>
                    </a:p>
                  </a:txBody>
                  <a:tcPr marL="74280" marR="74280" marT="37139" marB="37139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Trả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về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giá</a:t>
                      </a:r>
                      <a:r>
                        <a:rPr lang="en-US" sz="1200" dirty="0"/>
                        <a:t> tri </a:t>
                      </a:r>
                      <a:r>
                        <a:rPr lang="en-US" sz="1200" dirty="0" err="1"/>
                        <a:t>tuyệt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đối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của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tham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số</a:t>
                      </a:r>
                      <a:endParaRPr lang="en-US" sz="1200" dirty="0"/>
                    </a:p>
                  </a:txBody>
                  <a:tcPr marL="74280" marR="74280" marT="37139" marB="37139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System.</a:t>
                      </a:r>
                      <a:r>
                        <a:rPr lang="en-US" sz="15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sz="1200" dirty="0" err="1"/>
                        <a:t>.println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Math.</a:t>
                      </a:r>
                      <a:r>
                        <a:rPr lang="en-US" sz="1200" i="1" dirty="0" err="1">
                          <a:effectLst/>
                        </a:rPr>
                        <a:t>abs</a:t>
                      </a:r>
                      <a:r>
                        <a:rPr lang="en-US" sz="1200" dirty="0"/>
                        <a:t>(-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</a:t>
                      </a:r>
                      <a:r>
                        <a:rPr lang="en-US" sz="1200" dirty="0"/>
                        <a:t>))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-&gt; 123</a:t>
                      </a:r>
                      <a:endParaRPr lang="en-US" sz="1200" dirty="0"/>
                    </a:p>
                  </a:txBody>
                  <a:tcPr marL="74280" marR="74280" marT="37139" marB="37139"/>
                </a:tc>
                <a:extLst>
                  <a:ext uri="{0D108BD9-81ED-4DB2-BD59-A6C34878D82A}">
                    <a16:rowId xmlns:a16="http://schemas.microsoft.com/office/drawing/2014/main" val="1544238601"/>
                  </a:ext>
                </a:extLst>
              </a:tr>
              <a:tr h="477210">
                <a:tc>
                  <a:txBody>
                    <a:bodyPr/>
                    <a:lstStyle/>
                    <a:p>
                      <a:r>
                        <a:rPr lang="en-US" sz="1200" dirty="0" err="1"/>
                        <a:t>Math.ceil</a:t>
                      </a:r>
                      <a:r>
                        <a:rPr lang="en-US" sz="1200" dirty="0"/>
                        <a:t>()</a:t>
                      </a:r>
                    </a:p>
                  </a:txBody>
                  <a:tcPr marL="74280" marR="74280" marT="37139" marB="371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Trả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về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giá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trị</a:t>
                      </a:r>
                      <a:r>
                        <a:rPr lang="en-US" sz="1200" dirty="0"/>
                        <a:t> double </a:t>
                      </a:r>
                      <a:r>
                        <a:rPr lang="en-US" sz="1200" dirty="0" err="1"/>
                        <a:t>là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số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làm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tròn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tăng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bằng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giá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trị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số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nguyên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gần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nhất</a:t>
                      </a:r>
                      <a:endParaRPr lang="en-US" sz="1200" dirty="0"/>
                    </a:p>
                  </a:txBody>
                  <a:tcPr marL="74280" marR="74280" marT="37139" marB="37139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System.</a:t>
                      </a:r>
                      <a:r>
                        <a:rPr lang="en-US" sz="15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sz="1200" dirty="0" err="1"/>
                        <a:t>.println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Math.</a:t>
                      </a:r>
                      <a:r>
                        <a:rPr lang="en-US" sz="1200" i="1" dirty="0" err="1">
                          <a:effectLst/>
                        </a:rPr>
                        <a:t>ceil</a:t>
                      </a:r>
                      <a:r>
                        <a:rPr lang="en-US" sz="1200" dirty="0"/>
                        <a:t>(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1.23</a:t>
                      </a:r>
                      <a:r>
                        <a:rPr lang="en-US" sz="1200" dirty="0"/>
                        <a:t>))</a:t>
                      </a:r>
                    </a:p>
                    <a:p>
                      <a:r>
                        <a:rPr lang="en-US" sz="1200" dirty="0"/>
                        <a:t> -&gt; 2.0</a:t>
                      </a:r>
                    </a:p>
                  </a:txBody>
                  <a:tcPr marL="74280" marR="74280" marT="37139" marB="37139"/>
                </a:tc>
                <a:extLst>
                  <a:ext uri="{0D108BD9-81ED-4DB2-BD59-A6C34878D82A}">
                    <a16:rowId xmlns:a16="http://schemas.microsoft.com/office/drawing/2014/main" val="809978575"/>
                  </a:ext>
                </a:extLst>
              </a:tr>
              <a:tr h="301244">
                <a:tc>
                  <a:txBody>
                    <a:bodyPr/>
                    <a:lstStyle/>
                    <a:p>
                      <a:r>
                        <a:rPr lang="en-US" sz="1200" dirty="0" err="1"/>
                        <a:t>Math.floor</a:t>
                      </a:r>
                      <a:r>
                        <a:rPr lang="en-US" sz="1200" dirty="0"/>
                        <a:t>()</a:t>
                      </a:r>
                    </a:p>
                  </a:txBody>
                  <a:tcPr marL="74280" marR="74280" marT="37139" marB="371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Trả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về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giá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trị</a:t>
                      </a:r>
                      <a:r>
                        <a:rPr lang="en-US" sz="1200" dirty="0"/>
                        <a:t> `double` </a:t>
                      </a:r>
                      <a:r>
                        <a:rPr lang="en-US" sz="1200" dirty="0" err="1"/>
                        <a:t>là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số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làm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tròn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giảm</a:t>
                      </a:r>
                      <a:endParaRPr lang="en-US" sz="1200" dirty="0"/>
                    </a:p>
                  </a:txBody>
                  <a:tcPr marL="74280" marR="74280" marT="37139" marB="37139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74280" marR="74280" marT="37139" marB="37139"/>
                </a:tc>
                <a:extLst>
                  <a:ext uri="{0D108BD9-81ED-4DB2-BD59-A6C34878D82A}">
                    <a16:rowId xmlns:a16="http://schemas.microsoft.com/office/drawing/2014/main" val="3899629885"/>
                  </a:ext>
                </a:extLst>
              </a:tr>
              <a:tr h="525561">
                <a:tc>
                  <a:txBody>
                    <a:bodyPr/>
                    <a:lstStyle/>
                    <a:p>
                      <a:r>
                        <a:rPr lang="en-US" sz="1200" dirty="0" err="1"/>
                        <a:t>Math.max</a:t>
                      </a:r>
                      <a:r>
                        <a:rPr lang="en-US" sz="1200" dirty="0"/>
                        <a:t>(a, b)/ </a:t>
                      </a:r>
                      <a:r>
                        <a:rPr lang="en-US" sz="1200" dirty="0" err="1"/>
                        <a:t>Math.min</a:t>
                      </a:r>
                      <a:r>
                        <a:rPr lang="en-US" sz="1200" dirty="0"/>
                        <a:t>(a, b)</a:t>
                      </a:r>
                    </a:p>
                  </a:txBody>
                  <a:tcPr marL="74280" marR="74280" marT="37139" marB="37139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Trả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về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giá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trị</a:t>
                      </a:r>
                      <a:r>
                        <a:rPr lang="en-US" sz="1200" dirty="0"/>
                        <a:t> max/ min </a:t>
                      </a:r>
                      <a:r>
                        <a:rPr lang="en-US" sz="1200" dirty="0" err="1"/>
                        <a:t>của</a:t>
                      </a:r>
                      <a:r>
                        <a:rPr lang="en-US" sz="1200" dirty="0"/>
                        <a:t> 2 </a:t>
                      </a:r>
                      <a:r>
                        <a:rPr lang="en-US" sz="1200" dirty="0" err="1"/>
                        <a:t>số</a:t>
                      </a:r>
                      <a:endParaRPr lang="en-US" sz="1200" dirty="0"/>
                    </a:p>
                  </a:txBody>
                  <a:tcPr marL="74280" marR="74280" marT="37139" marB="37139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System.</a:t>
                      </a:r>
                      <a:r>
                        <a:rPr lang="en-US" sz="15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sz="1200" dirty="0" err="1"/>
                        <a:t>.println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Math.</a:t>
                      </a:r>
                      <a:r>
                        <a:rPr lang="en-US" sz="1200" i="1" dirty="0" err="1">
                          <a:effectLst/>
                        </a:rPr>
                        <a:t>pow</a:t>
                      </a:r>
                      <a:r>
                        <a:rPr lang="en-US" sz="1200" dirty="0"/>
                        <a:t>(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</a:t>
                      </a:r>
                      <a:r>
                        <a:rPr lang="en-US" sz="1200" dirty="0"/>
                        <a:t>))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-&gt; 4</a:t>
                      </a:r>
                      <a:endParaRPr lang="en-US" sz="1200" dirty="0"/>
                    </a:p>
                  </a:txBody>
                  <a:tcPr marL="74280" marR="74280" marT="37139" marB="37139"/>
                </a:tc>
                <a:extLst>
                  <a:ext uri="{0D108BD9-81ED-4DB2-BD59-A6C34878D82A}">
                    <a16:rowId xmlns:a16="http://schemas.microsoft.com/office/drawing/2014/main" val="4071969392"/>
                  </a:ext>
                </a:extLst>
              </a:tr>
              <a:tr h="301244">
                <a:tc>
                  <a:txBody>
                    <a:bodyPr/>
                    <a:lstStyle/>
                    <a:p>
                      <a:r>
                        <a:rPr lang="vi-VN" sz="1200" dirty="0"/>
                        <a:t>Math.pow(cơ số, số mũ)</a:t>
                      </a:r>
                      <a:endParaRPr lang="en-US" sz="1200" dirty="0"/>
                    </a:p>
                  </a:txBody>
                  <a:tcPr marL="74280" marR="74280" marT="37139" marB="37139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Tính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giá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trị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lũy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thừa</a:t>
                      </a:r>
                      <a:endParaRPr lang="en-US" sz="1200" dirty="0"/>
                    </a:p>
                  </a:txBody>
                  <a:tcPr marL="74280" marR="74280" marT="37139" marB="37139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74280" marR="74280" marT="37139" marB="37139"/>
                </a:tc>
                <a:extLst>
                  <a:ext uri="{0D108BD9-81ED-4DB2-BD59-A6C34878D82A}">
                    <a16:rowId xmlns:a16="http://schemas.microsoft.com/office/drawing/2014/main" val="3235797980"/>
                  </a:ext>
                </a:extLst>
              </a:tr>
              <a:tr h="301244">
                <a:tc>
                  <a:txBody>
                    <a:bodyPr/>
                    <a:lstStyle/>
                    <a:p>
                      <a:r>
                        <a:rPr lang="en-US" sz="1200" dirty="0" err="1"/>
                        <a:t>Math.sqrt</a:t>
                      </a:r>
                      <a:r>
                        <a:rPr lang="en-US" sz="1200" dirty="0"/>
                        <a:t>()</a:t>
                      </a:r>
                    </a:p>
                  </a:txBody>
                  <a:tcPr marL="74280" marR="74280" marT="37139" marB="37139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Khai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căn</a:t>
                      </a:r>
                      <a:endParaRPr lang="en-US" sz="1200" dirty="0"/>
                    </a:p>
                  </a:txBody>
                  <a:tcPr marL="74280" marR="74280" marT="37139" marB="37139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System.</a:t>
                      </a:r>
                      <a:r>
                        <a:rPr lang="en-US" sz="15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sz="1200" dirty="0" err="1"/>
                        <a:t>.println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Math.</a:t>
                      </a:r>
                      <a:r>
                        <a:rPr lang="en-US" sz="1200" i="1" dirty="0" err="1">
                          <a:effectLst/>
                        </a:rPr>
                        <a:t>sqrt</a:t>
                      </a:r>
                      <a:r>
                        <a:rPr lang="en-US" sz="1200" dirty="0"/>
                        <a:t>(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200" dirty="0"/>
                        <a:t>))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-&gt; 2</a:t>
                      </a:r>
                      <a:endParaRPr lang="en-US" sz="1200" dirty="0"/>
                    </a:p>
                  </a:txBody>
                  <a:tcPr marL="74280" marR="74280" marT="37139" marB="37139"/>
                </a:tc>
                <a:extLst>
                  <a:ext uri="{0D108BD9-81ED-4DB2-BD59-A6C34878D82A}">
                    <a16:rowId xmlns:a16="http://schemas.microsoft.com/office/drawing/2014/main" val="2778281477"/>
                  </a:ext>
                </a:extLst>
              </a:tr>
              <a:tr h="301244">
                <a:tc>
                  <a:txBody>
                    <a:bodyPr/>
                    <a:lstStyle/>
                    <a:p>
                      <a:r>
                        <a:rPr lang="en-US" sz="1200" dirty="0" err="1"/>
                        <a:t>Math.random</a:t>
                      </a:r>
                      <a:r>
                        <a:rPr lang="en-US" sz="1200" dirty="0"/>
                        <a:t>()</a:t>
                      </a:r>
                    </a:p>
                  </a:txBody>
                  <a:tcPr marL="74280" marR="74280" marT="37139" marB="37139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Sinh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số</a:t>
                      </a:r>
                      <a:r>
                        <a:rPr lang="en-US" sz="1200" dirty="0"/>
                        <a:t> double </a:t>
                      </a:r>
                      <a:r>
                        <a:rPr lang="en-US" sz="1200" dirty="0" err="1"/>
                        <a:t>ngẫu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nhiên</a:t>
                      </a:r>
                      <a:r>
                        <a:rPr lang="en-US" sz="1200" dirty="0"/>
                        <a:t> 0-&gt; 1</a:t>
                      </a:r>
                    </a:p>
                  </a:txBody>
                  <a:tcPr marL="74280" marR="74280" marT="37139" marB="37139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74280" marR="74280" marT="37139" marB="37139"/>
                </a:tc>
                <a:extLst>
                  <a:ext uri="{0D108BD9-81ED-4DB2-BD59-A6C34878D82A}">
                    <a16:rowId xmlns:a16="http://schemas.microsoft.com/office/drawing/2014/main" val="2642070870"/>
                  </a:ext>
                </a:extLst>
              </a:tr>
              <a:tr h="525561">
                <a:tc>
                  <a:txBody>
                    <a:bodyPr/>
                    <a:lstStyle/>
                    <a:p>
                      <a:r>
                        <a:rPr lang="en-US" sz="1200" dirty="0" err="1"/>
                        <a:t>Math.sin</a:t>
                      </a:r>
                      <a:r>
                        <a:rPr lang="en-US" sz="1200" dirty="0"/>
                        <a:t>()/ </a:t>
                      </a:r>
                      <a:r>
                        <a:rPr lang="en-US" sz="1200" dirty="0" err="1"/>
                        <a:t>Math.cos</a:t>
                      </a:r>
                      <a:r>
                        <a:rPr lang="en-US" sz="1200" dirty="0"/>
                        <a:t>()</a:t>
                      </a:r>
                    </a:p>
                  </a:txBody>
                  <a:tcPr marL="74280" marR="74280" marT="37139" marB="37139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Tính</a:t>
                      </a:r>
                      <a:r>
                        <a:rPr lang="en-US" sz="1200" dirty="0"/>
                        <a:t> sin/ cos </a:t>
                      </a:r>
                      <a:r>
                        <a:rPr lang="en-US" sz="1200" dirty="0" err="1"/>
                        <a:t>của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đơn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vị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góc</a:t>
                      </a:r>
                      <a:endParaRPr lang="en-US" sz="1200" dirty="0"/>
                    </a:p>
                  </a:txBody>
                  <a:tcPr marL="74280" marR="74280" marT="37139" marB="37139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System.</a:t>
                      </a:r>
                      <a:r>
                        <a:rPr lang="en-US" sz="15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sz="1200" dirty="0" err="1"/>
                        <a:t>.println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Math.</a:t>
                      </a:r>
                      <a:r>
                        <a:rPr lang="en-US" sz="1200" i="1" dirty="0" err="1">
                          <a:effectLst/>
                        </a:rPr>
                        <a:t>sin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Math.</a:t>
                      </a:r>
                      <a:r>
                        <a:rPr lang="en-US" sz="1200" i="1" dirty="0" err="1">
                          <a:effectLst/>
                        </a:rPr>
                        <a:t>toRadians</a:t>
                      </a:r>
                      <a:r>
                        <a:rPr lang="en-US" sz="1200" dirty="0"/>
                        <a:t>(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en-US" sz="1200" dirty="0"/>
                        <a:t>)))</a:t>
                      </a:r>
                    </a:p>
                  </a:txBody>
                  <a:tcPr marL="74280" marR="74280" marT="37139" marB="37139"/>
                </a:tc>
                <a:extLst>
                  <a:ext uri="{0D108BD9-81ED-4DB2-BD59-A6C34878D82A}">
                    <a16:rowId xmlns:a16="http://schemas.microsoft.com/office/drawing/2014/main" val="705366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Toán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tử</a:t>
            </a:r>
            <a:r>
              <a:rPr lang="en-US" dirty="0">
                <a:solidFill>
                  <a:schemeClr val="bg2"/>
                </a:solidFill>
              </a:rPr>
              <a:t> - </a:t>
            </a:r>
            <a:r>
              <a:rPr lang="en-US" dirty="0" err="1">
                <a:solidFill>
                  <a:schemeClr val="bg2"/>
                </a:solidFill>
              </a:rPr>
              <a:t>Số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học</a:t>
            </a:r>
            <a:endParaRPr lang="x-none" dirty="0">
              <a:solidFill>
                <a:schemeClr val="bg2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C51930-B604-4670-B56B-84EDA5E2BC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4063613"/>
              </p:ext>
            </p:extLst>
          </p:nvPr>
        </p:nvGraphicFramePr>
        <p:xfrm>
          <a:off x="235200" y="1527599"/>
          <a:ext cx="8707200" cy="2435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578">
                  <a:extLst>
                    <a:ext uri="{9D8B030D-6E8A-4147-A177-3AD203B41FA5}">
                      <a16:colId xmlns:a16="http://schemas.microsoft.com/office/drawing/2014/main" val="3152051094"/>
                    </a:ext>
                  </a:extLst>
                </a:gridCol>
                <a:gridCol w="2947731">
                  <a:extLst>
                    <a:ext uri="{9D8B030D-6E8A-4147-A177-3AD203B41FA5}">
                      <a16:colId xmlns:a16="http://schemas.microsoft.com/office/drawing/2014/main" val="2325717900"/>
                    </a:ext>
                  </a:extLst>
                </a:gridCol>
                <a:gridCol w="3130891">
                  <a:extLst>
                    <a:ext uri="{9D8B030D-6E8A-4147-A177-3AD203B41FA5}">
                      <a16:colId xmlns:a16="http://schemas.microsoft.com/office/drawing/2014/main" val="372711111"/>
                    </a:ext>
                  </a:extLst>
                </a:gridCol>
              </a:tblGrid>
              <a:tr h="30706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Tên</a:t>
                      </a:r>
                      <a:endParaRPr lang="en-US" sz="1100" dirty="0"/>
                    </a:p>
                  </a:txBody>
                  <a:tcPr marL="75715" marR="75715" marT="37858" marB="378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Ý </a:t>
                      </a:r>
                      <a:r>
                        <a:rPr lang="en-US" sz="1100" dirty="0" err="1"/>
                        <a:t>nghĩa</a:t>
                      </a:r>
                      <a:endParaRPr lang="en-US" sz="1100" dirty="0"/>
                    </a:p>
                  </a:txBody>
                  <a:tcPr marL="75715" marR="75715" marT="37858" marB="378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Ví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dụ</a:t>
                      </a:r>
                      <a:endParaRPr lang="en-US" sz="1100" dirty="0"/>
                    </a:p>
                  </a:txBody>
                  <a:tcPr marL="75715" marR="75715" marT="37858" marB="37858"/>
                </a:tc>
                <a:extLst>
                  <a:ext uri="{0D108BD9-81ED-4DB2-BD59-A6C34878D82A}">
                    <a16:rowId xmlns:a16="http://schemas.microsoft.com/office/drawing/2014/main" val="4273629067"/>
                  </a:ext>
                </a:extLst>
              </a:tr>
              <a:tr h="484529">
                <a:tc>
                  <a:txBody>
                    <a:bodyPr/>
                    <a:lstStyle/>
                    <a:p>
                      <a:r>
                        <a:rPr lang="en-US" sz="1100" dirty="0"/>
                        <a:t>+ - </a:t>
                      </a:r>
                    </a:p>
                  </a:txBody>
                  <a:tcPr marL="75715" marR="75715" marT="37858" marB="37858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Phép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cộng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và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phép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trừ</a:t>
                      </a:r>
                      <a:endParaRPr lang="en-US" sz="1100" dirty="0"/>
                    </a:p>
                  </a:txBody>
                  <a:tcPr marL="75715" marR="75715" marT="37858" marB="37858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Int a=10, b= 5;</a:t>
                      </a:r>
                    </a:p>
                    <a:p>
                      <a:r>
                        <a:rPr lang="en-US" sz="1100" dirty="0" err="1"/>
                        <a:t>System.</a:t>
                      </a:r>
                      <a:r>
                        <a:rPr lang="en-US" sz="15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sz="1100" dirty="0" err="1"/>
                        <a:t>.println</a:t>
                      </a:r>
                      <a:r>
                        <a:rPr lang="en-US" sz="1100" dirty="0"/>
                        <a:t>(</a:t>
                      </a:r>
                      <a:r>
                        <a:rPr lang="en-US" sz="1100" dirty="0" err="1"/>
                        <a:t>a+b</a:t>
                      </a:r>
                      <a:r>
                        <a:rPr lang="en-US" sz="1100" dirty="0"/>
                        <a:t>)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-&gt; 15</a:t>
                      </a:r>
                      <a:endParaRPr lang="en-US" sz="1100" dirty="0"/>
                    </a:p>
                  </a:txBody>
                  <a:tcPr marL="75715" marR="75715" marT="37858" marB="37858"/>
                </a:tc>
                <a:extLst>
                  <a:ext uri="{0D108BD9-81ED-4DB2-BD59-A6C34878D82A}">
                    <a16:rowId xmlns:a16="http://schemas.microsoft.com/office/drawing/2014/main" val="307798609"/>
                  </a:ext>
                </a:extLst>
              </a:tr>
              <a:tr h="542931">
                <a:tc>
                  <a:txBody>
                    <a:bodyPr/>
                    <a:lstStyle/>
                    <a:p>
                      <a:r>
                        <a:rPr lang="en-US" sz="1100" dirty="0"/>
                        <a:t>*</a:t>
                      </a:r>
                    </a:p>
                    <a:p>
                      <a:r>
                        <a:rPr lang="en-US" sz="1100" dirty="0"/>
                        <a:t>/</a:t>
                      </a:r>
                    </a:p>
                  </a:txBody>
                  <a:tcPr marL="75715" marR="75715" marT="37858" marB="37858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Phép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nhân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Phép</a:t>
                      </a:r>
                      <a:r>
                        <a:rPr lang="en-US" sz="1100" dirty="0"/>
                        <a:t> chia</a:t>
                      </a:r>
                    </a:p>
                  </a:txBody>
                  <a:tcPr marL="75715" marR="75715" marT="37858" marB="37858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System.</a:t>
                      </a:r>
                      <a:r>
                        <a:rPr lang="en-US" sz="15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sz="1100" dirty="0" err="1"/>
                        <a:t>.println</a:t>
                      </a:r>
                      <a:r>
                        <a:rPr lang="en-US" sz="1100" dirty="0"/>
                        <a:t>(a * b)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System.</a:t>
                      </a:r>
                      <a:r>
                        <a:rPr lang="en-US" sz="15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sz="1100" dirty="0" err="1"/>
                        <a:t>.println</a:t>
                      </a:r>
                      <a:r>
                        <a:rPr lang="en-US" sz="1100" dirty="0"/>
                        <a:t>(a / b)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</a:txBody>
                  <a:tcPr marL="75715" marR="75715" marT="37858" marB="37858"/>
                </a:tc>
                <a:extLst>
                  <a:ext uri="{0D108BD9-81ED-4DB2-BD59-A6C34878D82A}">
                    <a16:rowId xmlns:a16="http://schemas.microsoft.com/office/drawing/2014/main" val="1544238601"/>
                  </a:ext>
                </a:extLst>
              </a:tr>
              <a:tr h="309323">
                <a:tc>
                  <a:txBody>
                    <a:bodyPr/>
                    <a:lstStyle/>
                    <a:p>
                      <a:r>
                        <a:rPr lang="en-US" sz="1100" dirty="0"/>
                        <a:t>%</a:t>
                      </a:r>
                    </a:p>
                  </a:txBody>
                  <a:tcPr marL="75715" marR="75715" marT="37858" marB="37858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Phép</a:t>
                      </a:r>
                      <a:r>
                        <a:rPr lang="en-US" sz="1100" dirty="0"/>
                        <a:t> chia </a:t>
                      </a:r>
                      <a:r>
                        <a:rPr lang="en-US" sz="1100" dirty="0" err="1"/>
                        <a:t>dư</a:t>
                      </a:r>
                      <a:endParaRPr lang="en-US" sz="1100" dirty="0"/>
                    </a:p>
                  </a:txBody>
                  <a:tcPr marL="75715" marR="75715" marT="37858" marB="37858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System.</a:t>
                      </a:r>
                      <a:r>
                        <a:rPr lang="en-US" sz="15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sz="1100" dirty="0" err="1"/>
                        <a:t>.println</a:t>
                      </a:r>
                      <a:r>
                        <a:rPr lang="en-US" sz="1100" dirty="0"/>
                        <a:t>(a % b)</a:t>
                      </a:r>
                    </a:p>
                  </a:txBody>
                  <a:tcPr marL="75715" marR="75715" marT="37858" marB="37858"/>
                </a:tc>
                <a:extLst>
                  <a:ext uri="{0D108BD9-81ED-4DB2-BD59-A6C34878D82A}">
                    <a16:rowId xmlns:a16="http://schemas.microsoft.com/office/drawing/2014/main" val="809978575"/>
                  </a:ext>
                </a:extLst>
              </a:tr>
              <a:tr h="484529">
                <a:tc>
                  <a:txBody>
                    <a:bodyPr/>
                    <a:lstStyle/>
                    <a:p>
                      <a:r>
                        <a:rPr lang="en-US" sz="1100" dirty="0"/>
                        <a:t>++</a:t>
                      </a:r>
                    </a:p>
                  </a:txBody>
                  <a:tcPr marL="75715" marR="75715" marT="37858" marB="37858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= +1</a:t>
                      </a:r>
                    </a:p>
                  </a:txBody>
                  <a:tcPr marL="75715" marR="75715" marT="37858" marB="37858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Int a=0;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System.</a:t>
                      </a:r>
                      <a:r>
                        <a:rPr lang="en-US" sz="15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sz="1100" dirty="0" err="1"/>
                        <a:t>.println</a:t>
                      </a:r>
                      <a:r>
                        <a:rPr lang="en-US" sz="1100" dirty="0"/>
                        <a:t>(a++) -&gt; 1</a:t>
                      </a:r>
                    </a:p>
                  </a:txBody>
                  <a:tcPr marL="75715" marR="75715" marT="37858" marB="37858"/>
                </a:tc>
                <a:extLst>
                  <a:ext uri="{0D108BD9-81ED-4DB2-BD59-A6C34878D82A}">
                    <a16:rowId xmlns:a16="http://schemas.microsoft.com/office/drawing/2014/main" val="3899629885"/>
                  </a:ext>
                </a:extLst>
              </a:tr>
              <a:tr h="307065">
                <a:tc>
                  <a:txBody>
                    <a:bodyPr/>
                    <a:lstStyle/>
                    <a:p>
                      <a:r>
                        <a:rPr lang="en-US" sz="1100" dirty="0"/>
                        <a:t>--</a:t>
                      </a:r>
                    </a:p>
                  </a:txBody>
                  <a:tcPr marL="75715" marR="75715" marT="37858" marB="37858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= -1</a:t>
                      </a:r>
                    </a:p>
                  </a:txBody>
                  <a:tcPr marL="75715" marR="75715" marT="37858" marB="37858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75715" marR="75715" marT="37858" marB="37858"/>
                </a:tc>
                <a:extLst>
                  <a:ext uri="{0D108BD9-81ED-4DB2-BD59-A6C34878D82A}">
                    <a16:rowId xmlns:a16="http://schemas.microsoft.com/office/drawing/2014/main" val="4071969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782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1960-FA4F-D64D-63A8-EB57C8535AA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7816F-C89C-DDFE-E0CB-10A96358F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29" y="807244"/>
            <a:ext cx="8824685" cy="4117856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1</a:t>
            </a:r>
            <a:r>
              <a:rPr lang="en-US" dirty="0"/>
              <a:t>: Cho 2 </a:t>
            </a:r>
            <a:r>
              <a:rPr lang="en-US" dirty="0" err="1"/>
              <a:t>cạnh</a:t>
            </a:r>
            <a:r>
              <a:rPr lang="en-US" dirty="0"/>
              <a:t> a=10, b=20 -&gt; </a:t>
            </a:r>
            <a:r>
              <a:rPr lang="en-US" dirty="0" err="1"/>
              <a:t>Tính</a:t>
            </a:r>
            <a:r>
              <a:rPr lang="en-US" dirty="0"/>
              <a:t> chu vi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nhật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2</a:t>
            </a:r>
            <a:r>
              <a:rPr lang="en-US" dirty="0"/>
              <a:t>: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tròn</a:t>
            </a:r>
            <a:r>
              <a:rPr lang="en-US" dirty="0"/>
              <a:t> = 113 -&gt; </a:t>
            </a:r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kính</a:t>
            </a:r>
            <a:r>
              <a:rPr lang="en-US" dirty="0"/>
              <a:t> (S = r*r*PI)</a:t>
            </a:r>
          </a:p>
          <a:p>
            <a:r>
              <a:rPr lang="en-US" dirty="0">
                <a:solidFill>
                  <a:schemeClr val="accent3"/>
                </a:solidFill>
              </a:rPr>
              <a:t>3</a:t>
            </a:r>
            <a:r>
              <a:rPr lang="en-US" dirty="0"/>
              <a:t>: </a:t>
            </a:r>
            <a:r>
              <a:rPr lang="en-US" dirty="0" err="1"/>
              <a:t>Tính</a:t>
            </a:r>
            <a:r>
              <a:rPr lang="en-US" dirty="0"/>
              <a:t> chu vi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tròn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ý 2 (C = 2*r*PI) </a:t>
            </a:r>
          </a:p>
          <a:p>
            <a:r>
              <a:rPr lang="en-US" dirty="0"/>
              <a:t>4: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huyền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tam </a:t>
            </a:r>
            <a:r>
              <a:rPr lang="en-US" dirty="0" err="1"/>
              <a:t>giác</a:t>
            </a:r>
            <a:r>
              <a:rPr lang="en-US" dirty="0"/>
              <a:t> </a:t>
            </a:r>
            <a:r>
              <a:rPr lang="en-US" dirty="0" err="1"/>
              <a:t>vuông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11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Toán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tử</a:t>
            </a:r>
            <a:r>
              <a:rPr lang="en-US" dirty="0">
                <a:solidFill>
                  <a:schemeClr val="bg2"/>
                </a:solidFill>
              </a:rPr>
              <a:t> - Quan </a:t>
            </a:r>
            <a:r>
              <a:rPr lang="en-US" dirty="0" err="1">
                <a:solidFill>
                  <a:schemeClr val="bg2"/>
                </a:solidFill>
              </a:rPr>
              <a:t>hệ</a:t>
            </a:r>
            <a:endParaRPr lang="x-none" dirty="0">
              <a:solidFill>
                <a:schemeClr val="bg2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DA1C8D-1D70-4417-AEE8-920F1CA3D7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8003099"/>
              </p:ext>
            </p:extLst>
          </p:nvPr>
        </p:nvGraphicFramePr>
        <p:xfrm>
          <a:off x="440551" y="1751118"/>
          <a:ext cx="8262897" cy="1804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449">
                  <a:extLst>
                    <a:ext uri="{9D8B030D-6E8A-4147-A177-3AD203B41FA5}">
                      <a16:colId xmlns:a16="http://schemas.microsoft.com/office/drawing/2014/main" val="3152051094"/>
                    </a:ext>
                  </a:extLst>
                </a:gridCol>
                <a:gridCol w="2797317">
                  <a:extLst>
                    <a:ext uri="{9D8B030D-6E8A-4147-A177-3AD203B41FA5}">
                      <a16:colId xmlns:a16="http://schemas.microsoft.com/office/drawing/2014/main" val="2325717900"/>
                    </a:ext>
                  </a:extLst>
                </a:gridCol>
                <a:gridCol w="2971131">
                  <a:extLst>
                    <a:ext uri="{9D8B030D-6E8A-4147-A177-3AD203B41FA5}">
                      <a16:colId xmlns:a16="http://schemas.microsoft.com/office/drawing/2014/main" val="372711111"/>
                    </a:ext>
                  </a:extLst>
                </a:gridCol>
              </a:tblGrid>
              <a:tr h="40715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Tên</a:t>
                      </a:r>
                      <a:endParaRPr lang="en-US" sz="1100" dirty="0"/>
                    </a:p>
                  </a:txBody>
                  <a:tcPr marL="71851" marR="71851" marT="35926" marB="359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Ý </a:t>
                      </a:r>
                      <a:r>
                        <a:rPr lang="en-US" sz="1100" dirty="0" err="1"/>
                        <a:t>nghĩa</a:t>
                      </a:r>
                      <a:endParaRPr lang="en-US" sz="1100" dirty="0"/>
                    </a:p>
                  </a:txBody>
                  <a:tcPr marL="71851" marR="71851" marT="35926" marB="359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Ví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dụ</a:t>
                      </a:r>
                      <a:endParaRPr lang="en-US" sz="1100" dirty="0"/>
                    </a:p>
                    <a:p>
                      <a:pPr algn="ctr"/>
                      <a:r>
                        <a:rPr lang="en-US" sz="1100" dirty="0"/>
                        <a:t>Int a=8, b=7;</a:t>
                      </a:r>
                    </a:p>
                  </a:txBody>
                  <a:tcPr marL="71851" marR="71851" marT="35926" marB="35926"/>
                </a:tc>
                <a:extLst>
                  <a:ext uri="{0D108BD9-81ED-4DB2-BD59-A6C34878D82A}">
                    <a16:rowId xmlns:a16="http://schemas.microsoft.com/office/drawing/2014/main" val="4273629067"/>
                  </a:ext>
                </a:extLst>
              </a:tr>
              <a:tr h="291397">
                <a:tc>
                  <a:txBody>
                    <a:bodyPr/>
                    <a:lstStyle/>
                    <a:p>
                      <a:r>
                        <a:rPr lang="en-US" sz="1100" dirty="0"/>
                        <a:t>==</a:t>
                      </a:r>
                    </a:p>
                  </a:txBody>
                  <a:tcPr marL="71851" marR="71851" marT="35926" marB="35926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So </a:t>
                      </a:r>
                      <a:r>
                        <a:rPr lang="en-US" sz="1100" dirty="0" err="1"/>
                        <a:t>sánh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bằng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nhau</a:t>
                      </a:r>
                      <a:r>
                        <a:rPr lang="en-US" sz="1100" dirty="0"/>
                        <a:t> hay </a:t>
                      </a:r>
                      <a:r>
                        <a:rPr lang="en-US" sz="1100" dirty="0" err="1"/>
                        <a:t>không</a:t>
                      </a:r>
                      <a:endParaRPr lang="en-US" sz="1100" dirty="0"/>
                    </a:p>
                  </a:txBody>
                  <a:tcPr marL="71851" marR="71851" marT="35926" marB="35926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a==b -&gt; false</a:t>
                      </a:r>
                    </a:p>
                  </a:txBody>
                  <a:tcPr marL="71851" marR="71851" marT="35926" marB="35926"/>
                </a:tc>
                <a:extLst>
                  <a:ext uri="{0D108BD9-81ED-4DB2-BD59-A6C34878D82A}">
                    <a16:rowId xmlns:a16="http://schemas.microsoft.com/office/drawing/2014/main" val="307798609"/>
                  </a:ext>
                </a:extLst>
              </a:tr>
              <a:tr h="291397">
                <a:tc>
                  <a:txBody>
                    <a:bodyPr/>
                    <a:lstStyle/>
                    <a:p>
                      <a:r>
                        <a:rPr lang="en-US" sz="1100" dirty="0"/>
                        <a:t>!=</a:t>
                      </a:r>
                    </a:p>
                  </a:txBody>
                  <a:tcPr marL="71851" marR="71851" marT="35926" marB="35926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So </a:t>
                      </a:r>
                      <a:r>
                        <a:rPr lang="en-US" sz="1100" dirty="0" err="1"/>
                        <a:t>sánh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khác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nhau</a:t>
                      </a:r>
                      <a:r>
                        <a:rPr lang="en-US" sz="1100" dirty="0"/>
                        <a:t> hay </a:t>
                      </a:r>
                      <a:r>
                        <a:rPr lang="en-US" sz="1100" dirty="0" err="1"/>
                        <a:t>không</a:t>
                      </a:r>
                      <a:endParaRPr lang="en-US" sz="1100" dirty="0"/>
                    </a:p>
                  </a:txBody>
                  <a:tcPr marL="71851" marR="71851" marT="35926" marB="35926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a!=b -&gt; true</a:t>
                      </a:r>
                    </a:p>
                  </a:txBody>
                  <a:tcPr marL="71851" marR="71851" marT="35926" marB="35926"/>
                </a:tc>
                <a:extLst>
                  <a:ext uri="{0D108BD9-81ED-4DB2-BD59-A6C34878D82A}">
                    <a16:rowId xmlns:a16="http://schemas.microsoft.com/office/drawing/2014/main" val="1544238601"/>
                  </a:ext>
                </a:extLst>
              </a:tr>
              <a:tr h="407157">
                <a:tc>
                  <a:txBody>
                    <a:bodyPr/>
                    <a:lstStyle/>
                    <a:p>
                      <a:r>
                        <a:rPr lang="en-US" sz="1100" dirty="0"/>
                        <a:t>&gt; </a:t>
                      </a:r>
                    </a:p>
                    <a:p>
                      <a:r>
                        <a:rPr lang="en-US" sz="1100" dirty="0"/>
                        <a:t>&gt;=</a:t>
                      </a:r>
                    </a:p>
                  </a:txBody>
                  <a:tcPr marL="71851" marR="71851" marT="35926" marB="35926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So </a:t>
                      </a:r>
                      <a:r>
                        <a:rPr lang="en-US" sz="1100" dirty="0" err="1"/>
                        <a:t>sánh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lớn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hơn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Lớn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hơn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hoặc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bằng</a:t>
                      </a:r>
                      <a:endParaRPr lang="en-US" sz="1100" dirty="0"/>
                    </a:p>
                  </a:txBody>
                  <a:tcPr marL="71851" marR="71851" marT="35926" marB="35926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a&gt; b -&gt; true</a:t>
                      </a:r>
                    </a:p>
                    <a:p>
                      <a:endParaRPr lang="en-US" sz="1100" dirty="0"/>
                    </a:p>
                  </a:txBody>
                  <a:tcPr marL="71851" marR="71851" marT="35926" marB="35926"/>
                </a:tc>
                <a:extLst>
                  <a:ext uri="{0D108BD9-81ED-4DB2-BD59-A6C34878D82A}">
                    <a16:rowId xmlns:a16="http://schemas.microsoft.com/office/drawing/2014/main" val="809978575"/>
                  </a:ext>
                </a:extLst>
              </a:tr>
              <a:tr h="407157">
                <a:tc>
                  <a:txBody>
                    <a:bodyPr/>
                    <a:lstStyle/>
                    <a:p>
                      <a:r>
                        <a:rPr lang="en-US" sz="1100" dirty="0"/>
                        <a:t>&lt; </a:t>
                      </a:r>
                    </a:p>
                    <a:p>
                      <a:r>
                        <a:rPr lang="en-US" sz="1100" dirty="0"/>
                        <a:t>&lt;=</a:t>
                      </a:r>
                    </a:p>
                  </a:txBody>
                  <a:tcPr marL="71851" marR="71851" marT="35926" marB="35926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Nhỏ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hơn</a:t>
                      </a:r>
                      <a:endParaRPr lang="en-US" sz="1100" dirty="0"/>
                    </a:p>
                    <a:p>
                      <a:r>
                        <a:rPr lang="en-US" sz="1100" dirty="0" err="1"/>
                        <a:t>Nhỏ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hơn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hoặc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bằng</a:t>
                      </a:r>
                      <a:endParaRPr lang="en-US" sz="1100" dirty="0"/>
                    </a:p>
                  </a:txBody>
                  <a:tcPr marL="71851" marR="71851" marT="35926" marB="35926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a &lt; b -&gt; false</a:t>
                      </a:r>
                    </a:p>
                  </a:txBody>
                  <a:tcPr marL="71851" marR="71851" marT="35926" marB="35926"/>
                </a:tc>
                <a:extLst>
                  <a:ext uri="{0D108BD9-81ED-4DB2-BD59-A6C34878D82A}">
                    <a16:rowId xmlns:a16="http://schemas.microsoft.com/office/drawing/2014/main" val="3899629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521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Toán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tử</a:t>
            </a:r>
            <a:r>
              <a:rPr lang="en-US" dirty="0">
                <a:solidFill>
                  <a:schemeClr val="bg2"/>
                </a:solidFill>
              </a:rPr>
              <a:t> - </a:t>
            </a:r>
            <a:r>
              <a:rPr lang="en-US" dirty="0" err="1">
                <a:solidFill>
                  <a:schemeClr val="bg2"/>
                </a:solidFill>
              </a:rPr>
              <a:t>Gán</a:t>
            </a:r>
            <a:endParaRPr lang="x-none" dirty="0">
              <a:solidFill>
                <a:schemeClr val="bg2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22BB683-0526-4D51-9EAE-9083A927DC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3223482"/>
              </p:ext>
            </p:extLst>
          </p:nvPr>
        </p:nvGraphicFramePr>
        <p:xfrm>
          <a:off x="391391" y="1798532"/>
          <a:ext cx="8361218" cy="1708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31">
                  <a:extLst>
                    <a:ext uri="{9D8B030D-6E8A-4147-A177-3AD203B41FA5}">
                      <a16:colId xmlns:a16="http://schemas.microsoft.com/office/drawing/2014/main" val="3152051094"/>
                    </a:ext>
                  </a:extLst>
                </a:gridCol>
                <a:gridCol w="2830603">
                  <a:extLst>
                    <a:ext uri="{9D8B030D-6E8A-4147-A177-3AD203B41FA5}">
                      <a16:colId xmlns:a16="http://schemas.microsoft.com/office/drawing/2014/main" val="2325717900"/>
                    </a:ext>
                  </a:extLst>
                </a:gridCol>
                <a:gridCol w="3006484">
                  <a:extLst>
                    <a:ext uri="{9D8B030D-6E8A-4147-A177-3AD203B41FA5}">
                      <a16:colId xmlns:a16="http://schemas.microsoft.com/office/drawing/2014/main" val="372711111"/>
                    </a:ext>
                  </a:extLst>
                </a:gridCol>
              </a:tblGrid>
              <a:tr h="41200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Tên</a:t>
                      </a:r>
                      <a:endParaRPr lang="en-US" sz="1100" dirty="0"/>
                    </a:p>
                  </a:txBody>
                  <a:tcPr marL="72706" marR="72706" marT="36353" marB="363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Ý </a:t>
                      </a:r>
                      <a:r>
                        <a:rPr lang="en-US" sz="1100" dirty="0" err="1"/>
                        <a:t>nghĩa</a:t>
                      </a:r>
                      <a:endParaRPr lang="en-US" sz="1100" dirty="0"/>
                    </a:p>
                  </a:txBody>
                  <a:tcPr marL="72706" marR="72706" marT="36353" marB="3635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Ví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dụ</a:t>
                      </a:r>
                      <a:endParaRPr lang="en-US" sz="1100" dirty="0"/>
                    </a:p>
                    <a:p>
                      <a:pPr algn="ctr"/>
                      <a:r>
                        <a:rPr lang="en-US" sz="1100" dirty="0"/>
                        <a:t>Int a=8, b=7;</a:t>
                      </a:r>
                    </a:p>
                  </a:txBody>
                  <a:tcPr marL="72706" marR="72706" marT="36353" marB="36353"/>
                </a:tc>
                <a:extLst>
                  <a:ext uri="{0D108BD9-81ED-4DB2-BD59-A6C34878D82A}">
                    <a16:rowId xmlns:a16="http://schemas.microsoft.com/office/drawing/2014/main" val="4273629067"/>
                  </a:ext>
                </a:extLst>
              </a:tr>
              <a:tr h="412002">
                <a:tc>
                  <a:txBody>
                    <a:bodyPr/>
                    <a:lstStyle/>
                    <a:p>
                      <a:r>
                        <a:rPr lang="en-US" sz="1100" dirty="0"/>
                        <a:t>(+-*/)=</a:t>
                      </a:r>
                    </a:p>
                  </a:txBody>
                  <a:tcPr marL="72706" marR="72706" marT="36353" marB="36353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72706" marR="72706" marT="36353" marB="3635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a+=b -&gt; a=</a:t>
                      </a:r>
                      <a:r>
                        <a:rPr lang="en-US" sz="1100" dirty="0" err="1"/>
                        <a:t>a+b</a:t>
                      </a:r>
                      <a:endParaRPr lang="en-US" sz="1100" dirty="0"/>
                    </a:p>
                    <a:p>
                      <a:r>
                        <a:rPr lang="en-US" sz="1100" dirty="0"/>
                        <a:t> a*=b -&gt; a=a*b</a:t>
                      </a:r>
                    </a:p>
                  </a:txBody>
                  <a:tcPr marL="72706" marR="72706" marT="36353" marB="36353"/>
                </a:tc>
                <a:extLst>
                  <a:ext uri="{0D108BD9-81ED-4DB2-BD59-A6C34878D82A}">
                    <a16:rowId xmlns:a16="http://schemas.microsoft.com/office/drawing/2014/main" val="307798609"/>
                  </a:ext>
                </a:extLst>
              </a:tr>
              <a:tr h="294864">
                <a:tc>
                  <a:txBody>
                    <a:bodyPr/>
                    <a:lstStyle/>
                    <a:p>
                      <a:r>
                        <a:rPr lang="en-US" sz="1100" dirty="0"/>
                        <a:t>%=</a:t>
                      </a:r>
                    </a:p>
                  </a:txBody>
                  <a:tcPr marL="72706" marR="72706" marT="36353" marB="36353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72706" marR="72706" marT="36353" marB="36353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a%=b -&gt; a=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a%b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706" marR="72706" marT="36353" marB="36353"/>
                </a:tc>
                <a:extLst>
                  <a:ext uri="{0D108BD9-81ED-4DB2-BD59-A6C34878D82A}">
                    <a16:rowId xmlns:a16="http://schemas.microsoft.com/office/drawing/2014/main" val="1544238601"/>
                  </a:ext>
                </a:extLst>
              </a:tr>
              <a:tr h="29486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72706" marR="72706" marT="36353" marB="36353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72706" marR="72706" marT="36353" marB="3635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</a:t>
                      </a:r>
                    </a:p>
                  </a:txBody>
                  <a:tcPr marL="72706" marR="72706" marT="36353" marB="36353"/>
                </a:tc>
                <a:extLst>
                  <a:ext uri="{0D108BD9-81ED-4DB2-BD59-A6C34878D82A}">
                    <a16:rowId xmlns:a16="http://schemas.microsoft.com/office/drawing/2014/main" val="809978575"/>
                  </a:ext>
                </a:extLst>
              </a:tr>
              <a:tr h="29486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72706" marR="72706" marT="36353" marB="36353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72706" marR="72706" marT="36353" marB="36353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</a:t>
                      </a:r>
                    </a:p>
                  </a:txBody>
                  <a:tcPr marL="72706" marR="72706" marT="36353" marB="36353"/>
                </a:tc>
                <a:extLst>
                  <a:ext uri="{0D108BD9-81ED-4DB2-BD59-A6C34878D82A}">
                    <a16:rowId xmlns:a16="http://schemas.microsoft.com/office/drawing/2014/main" val="3899629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880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Toán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tử</a:t>
            </a:r>
            <a:r>
              <a:rPr lang="en-US" dirty="0">
                <a:solidFill>
                  <a:schemeClr val="bg2"/>
                </a:solidFill>
              </a:rPr>
              <a:t> - Logic</a:t>
            </a:r>
            <a:endParaRPr lang="x-none" dirty="0">
              <a:solidFill>
                <a:schemeClr val="bg2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DD5C81-52DD-49DE-877F-20FAF5587D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6692503"/>
              </p:ext>
            </p:extLst>
          </p:nvPr>
        </p:nvGraphicFramePr>
        <p:xfrm>
          <a:off x="287482" y="1815807"/>
          <a:ext cx="8569035" cy="1511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868">
                  <a:extLst>
                    <a:ext uri="{9D8B030D-6E8A-4147-A177-3AD203B41FA5}">
                      <a16:colId xmlns:a16="http://schemas.microsoft.com/office/drawing/2014/main" val="3152051094"/>
                    </a:ext>
                  </a:extLst>
                </a:gridCol>
                <a:gridCol w="2900957">
                  <a:extLst>
                    <a:ext uri="{9D8B030D-6E8A-4147-A177-3AD203B41FA5}">
                      <a16:colId xmlns:a16="http://schemas.microsoft.com/office/drawing/2014/main" val="2325717900"/>
                    </a:ext>
                  </a:extLst>
                </a:gridCol>
                <a:gridCol w="3081210">
                  <a:extLst>
                    <a:ext uri="{9D8B030D-6E8A-4147-A177-3AD203B41FA5}">
                      <a16:colId xmlns:a16="http://schemas.microsoft.com/office/drawing/2014/main" val="372711111"/>
                    </a:ext>
                  </a:extLst>
                </a:gridCol>
              </a:tblGrid>
              <a:tr h="3021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Tên</a:t>
                      </a:r>
                      <a:endParaRPr lang="en-US" sz="1100" dirty="0"/>
                    </a:p>
                  </a:txBody>
                  <a:tcPr marL="74513" marR="74513" marT="37257" marB="372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Ý </a:t>
                      </a:r>
                      <a:r>
                        <a:rPr lang="en-US" sz="1100" dirty="0" err="1"/>
                        <a:t>nghĩa</a:t>
                      </a:r>
                      <a:endParaRPr lang="en-US" sz="1100" dirty="0"/>
                    </a:p>
                  </a:txBody>
                  <a:tcPr marL="74513" marR="74513" marT="37257" marB="372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Ví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dụ</a:t>
                      </a:r>
                      <a:endParaRPr lang="en-US" sz="1100" dirty="0"/>
                    </a:p>
                  </a:txBody>
                  <a:tcPr marL="74513" marR="74513" marT="37257" marB="37257"/>
                </a:tc>
                <a:extLst>
                  <a:ext uri="{0D108BD9-81ED-4DB2-BD59-A6C34878D82A}">
                    <a16:rowId xmlns:a16="http://schemas.microsoft.com/office/drawing/2014/main" val="4273629067"/>
                  </a:ext>
                </a:extLst>
              </a:tr>
              <a:tr h="302193">
                <a:tc>
                  <a:txBody>
                    <a:bodyPr/>
                    <a:lstStyle/>
                    <a:p>
                      <a:r>
                        <a:rPr lang="en-US" sz="1100" dirty="0"/>
                        <a:t>&amp;&amp;</a:t>
                      </a:r>
                    </a:p>
                  </a:txBody>
                  <a:tcPr marL="74513" marR="74513" marT="37257" marB="37257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Toán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tử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và</a:t>
                      </a:r>
                      <a:endParaRPr lang="en-US" sz="1100" dirty="0"/>
                    </a:p>
                  </a:txBody>
                  <a:tcPr marL="74513" marR="74513" marT="37257" marB="3725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</a:t>
                      </a:r>
                    </a:p>
                  </a:txBody>
                  <a:tcPr marL="74513" marR="74513" marT="37257" marB="37257"/>
                </a:tc>
                <a:extLst>
                  <a:ext uri="{0D108BD9-81ED-4DB2-BD59-A6C34878D82A}">
                    <a16:rowId xmlns:a16="http://schemas.microsoft.com/office/drawing/2014/main" val="307798609"/>
                  </a:ext>
                </a:extLst>
              </a:tr>
              <a:tr h="302193">
                <a:tc>
                  <a:txBody>
                    <a:bodyPr/>
                    <a:lstStyle/>
                    <a:p>
                      <a:r>
                        <a:rPr lang="en-US" sz="1100" dirty="0"/>
                        <a:t>||</a:t>
                      </a:r>
                    </a:p>
                  </a:txBody>
                  <a:tcPr marL="74513" marR="74513" marT="37257" marB="37257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Toán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tử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hoặc</a:t>
                      </a:r>
                      <a:endParaRPr lang="en-US" sz="1100" dirty="0"/>
                    </a:p>
                  </a:txBody>
                  <a:tcPr marL="74513" marR="74513" marT="37257" marB="37257"/>
                </a:tc>
                <a:tc>
                  <a:txBody>
                    <a:bodyPr/>
                    <a:lstStyle/>
                    <a:p>
                      <a:endParaRPr lang="en-US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513" marR="74513" marT="37257" marB="37257"/>
                </a:tc>
                <a:extLst>
                  <a:ext uri="{0D108BD9-81ED-4DB2-BD59-A6C34878D82A}">
                    <a16:rowId xmlns:a16="http://schemas.microsoft.com/office/drawing/2014/main" val="1544238601"/>
                  </a:ext>
                </a:extLst>
              </a:tr>
              <a:tr h="302193">
                <a:tc>
                  <a:txBody>
                    <a:bodyPr/>
                    <a:lstStyle/>
                    <a:p>
                      <a:r>
                        <a:rPr lang="en-US" sz="1100" dirty="0"/>
                        <a:t>!</a:t>
                      </a:r>
                    </a:p>
                  </a:txBody>
                  <a:tcPr marL="74513" marR="74513" marT="37257" marB="37257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Toán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tử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phủ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định</a:t>
                      </a:r>
                      <a:endParaRPr lang="en-US" sz="1100" dirty="0"/>
                    </a:p>
                  </a:txBody>
                  <a:tcPr marL="74513" marR="74513" marT="37257" marB="3725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</a:t>
                      </a:r>
                    </a:p>
                  </a:txBody>
                  <a:tcPr marL="74513" marR="74513" marT="37257" marB="37257"/>
                </a:tc>
                <a:extLst>
                  <a:ext uri="{0D108BD9-81ED-4DB2-BD59-A6C34878D82A}">
                    <a16:rowId xmlns:a16="http://schemas.microsoft.com/office/drawing/2014/main" val="809978575"/>
                  </a:ext>
                </a:extLst>
              </a:tr>
              <a:tr h="30219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74513" marR="74513" marT="37257" marB="37257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74513" marR="74513" marT="37257" marB="3725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 </a:t>
                      </a:r>
                    </a:p>
                  </a:txBody>
                  <a:tcPr marL="74513" marR="74513" marT="37257" marB="37257"/>
                </a:tc>
                <a:extLst>
                  <a:ext uri="{0D108BD9-81ED-4DB2-BD59-A6C34878D82A}">
                    <a16:rowId xmlns:a16="http://schemas.microsoft.com/office/drawing/2014/main" val="3899629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825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Toán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tử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ba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ngôi</a:t>
            </a:r>
            <a:endParaRPr lang="x-none" dirty="0">
              <a:solidFill>
                <a:schemeClr val="bg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41B33-A6C1-4D4C-9934-4685F28E1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853" y="1058245"/>
            <a:ext cx="8617547" cy="366276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C00000"/>
                </a:solidFill>
              </a:rPr>
              <a:t>Kn</a:t>
            </a:r>
            <a:r>
              <a:rPr lang="en-US" sz="1200" dirty="0">
                <a:solidFill>
                  <a:schemeClr val="bg2"/>
                </a:solidFill>
              </a:rPr>
              <a:t>: </a:t>
            </a:r>
            <a:r>
              <a:rPr lang="vi-VN" sz="1200" dirty="0">
                <a:solidFill>
                  <a:schemeClr val="bg2"/>
                </a:solidFill>
              </a:rPr>
              <a:t>Toán tử ba ngôi hay còn gọi là toán tử điều kiện, là một toán tử được cấu tạo bởi ba đối số gồm </a:t>
            </a:r>
            <a:r>
              <a:rPr lang="vi-VN" sz="1200" dirty="0">
                <a:solidFill>
                  <a:srgbClr val="00ABEE"/>
                </a:solidFill>
              </a:rPr>
              <a:t>*biểu thức điều kiện*, *kết quả khi điều kiện đúng* </a:t>
            </a:r>
            <a:r>
              <a:rPr lang="vi-VN" sz="1200" dirty="0">
                <a:solidFill>
                  <a:schemeClr val="bg2"/>
                </a:solidFill>
              </a:rPr>
              <a:t>và </a:t>
            </a:r>
            <a:r>
              <a:rPr lang="vi-VN" sz="1200" dirty="0">
                <a:solidFill>
                  <a:srgbClr val="00ABEE"/>
                </a:solidFill>
              </a:rPr>
              <a:t>*kết quả khi điều kiện sai*. </a:t>
            </a:r>
            <a:r>
              <a:rPr lang="vi-VN" sz="1200" dirty="0">
                <a:solidFill>
                  <a:schemeClr val="bg2"/>
                </a:solidFill>
              </a:rPr>
              <a:t>Kết quả ở đây có thể là một giá trị được trả về, cũng có thể là một xử lý sẽ được thực hiện sau đó tùy thuộc </a:t>
            </a:r>
            <a:r>
              <a:rPr lang="vi-VN" sz="1200" dirty="0">
                <a:solidFill>
                  <a:srgbClr val="00ABEE"/>
                </a:solidFill>
              </a:rPr>
              <a:t>*điều kiện* </a:t>
            </a:r>
            <a:r>
              <a:rPr lang="vi-VN" sz="1200" dirty="0">
                <a:solidFill>
                  <a:schemeClr val="bg2"/>
                </a:solidFill>
              </a:rPr>
              <a:t>chỉ định là đúng hay sai.</a:t>
            </a:r>
            <a:endParaRPr lang="en-US" sz="1200" dirty="0">
              <a:solidFill>
                <a:schemeClr val="bg2"/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2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C00000"/>
                </a:solidFill>
              </a:rPr>
              <a:t>Cú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 err="1">
                <a:solidFill>
                  <a:srgbClr val="C00000"/>
                </a:solidFill>
              </a:rPr>
              <a:t>pháp</a:t>
            </a:r>
            <a:r>
              <a:rPr lang="en-US" sz="1200" dirty="0">
                <a:solidFill>
                  <a:schemeClr val="bg2"/>
                </a:solidFill>
              </a:rPr>
              <a:t>: &lt;</a:t>
            </a:r>
            <a:r>
              <a:rPr lang="en-US" sz="1200" dirty="0" err="1">
                <a:solidFill>
                  <a:schemeClr val="bg2"/>
                </a:solidFill>
              </a:rPr>
              <a:t>điều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kiện</a:t>
            </a:r>
            <a:r>
              <a:rPr lang="en-US" sz="1200" dirty="0">
                <a:solidFill>
                  <a:schemeClr val="bg2"/>
                </a:solidFill>
              </a:rPr>
              <a:t>&gt; ? &lt;</a:t>
            </a:r>
            <a:r>
              <a:rPr lang="en-US" sz="1200" dirty="0" err="1">
                <a:solidFill>
                  <a:schemeClr val="bg2"/>
                </a:solidFill>
              </a:rPr>
              <a:t>Biểu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thức</a:t>
            </a:r>
            <a:r>
              <a:rPr lang="en-US" sz="1200" dirty="0">
                <a:solidFill>
                  <a:schemeClr val="bg2"/>
                </a:solidFill>
              </a:rPr>
              <a:t> 1&gt;  : &lt;</a:t>
            </a:r>
            <a:r>
              <a:rPr lang="en-US" sz="1200" dirty="0" err="1">
                <a:solidFill>
                  <a:schemeClr val="bg2"/>
                </a:solidFill>
              </a:rPr>
              <a:t>Biểu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thức</a:t>
            </a:r>
            <a:r>
              <a:rPr lang="en-US" sz="1200" dirty="0">
                <a:solidFill>
                  <a:schemeClr val="bg2"/>
                </a:solidFill>
              </a:rPr>
              <a:t> 2&gt;;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sz="1200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C00000"/>
                </a:solidFill>
              </a:rPr>
              <a:t>Vd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>
                <a:solidFill>
                  <a:schemeClr val="bg2"/>
                </a:solidFill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	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ABEE"/>
                </a:solidFill>
                <a:effectLst/>
              </a:rPr>
              <a:t>int a=5, b=3;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ABEE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ABEE"/>
                </a:solidFill>
                <a:effectLst/>
              </a:rPr>
              <a:t>	char c= (a- b &gt; 0)? 'Y': 'N’;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ABEE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ABEE"/>
                </a:solidFill>
                <a:effectLst/>
              </a:rPr>
              <a:t>	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ABEE"/>
                </a:solidFill>
                <a:effectLst/>
              </a:rPr>
              <a:t>System.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00ABEE"/>
                </a:solidFill>
                <a:effectLst/>
              </a:rPr>
              <a:t>out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ABEE"/>
                </a:solidFill>
                <a:effectLst/>
              </a:rPr>
              <a:t>.println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ABEE"/>
                </a:solidFill>
                <a:effectLst/>
              </a:rPr>
              <a:t>(c);</a:t>
            </a:r>
          </a:p>
        </p:txBody>
      </p:sp>
    </p:spTree>
    <p:extLst>
      <p:ext uri="{BB962C8B-B14F-4D97-AF65-F5344CB8AC3E}">
        <p14:creationId xmlns:p14="http://schemas.microsoft.com/office/powerpoint/2010/main" val="1547283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1960-FA4F-D64D-63A8-EB57C8535AA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7816F-C89C-DDFE-E0CB-10A96358F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29" y="807244"/>
            <a:ext cx="8824685" cy="4117856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1: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2 </a:t>
            </a:r>
            <a:r>
              <a:rPr lang="en-US" dirty="0" err="1"/>
              <a:t>số</a:t>
            </a:r>
            <a:r>
              <a:rPr lang="en-US" dirty="0"/>
              <a:t> a </a:t>
            </a:r>
            <a:r>
              <a:rPr lang="en-US" dirty="0" err="1"/>
              <a:t>và</a:t>
            </a:r>
            <a:r>
              <a:rPr lang="en-US" dirty="0"/>
              <a:t> b.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3 </a:t>
            </a:r>
            <a:r>
              <a:rPr lang="en-US" dirty="0" err="1"/>
              <a:t>ngôi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  <a:p>
            <a:r>
              <a:rPr lang="en-US" dirty="0"/>
              <a:t>2: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a. </a:t>
            </a:r>
            <a:r>
              <a:rPr lang="en-US" dirty="0" err="1"/>
              <a:t>Hãy</a:t>
            </a:r>
            <a:r>
              <a:rPr lang="en-US" dirty="0"/>
              <a:t> in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hay </a:t>
            </a:r>
            <a:r>
              <a:rPr lang="en-US" dirty="0" err="1"/>
              <a:t>không</a:t>
            </a:r>
            <a:endParaRPr lang="en-US" dirty="0"/>
          </a:p>
          <a:p>
            <a:r>
              <a:rPr lang="en-US" dirty="0"/>
              <a:t>3: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age (int)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tuổi</a:t>
            </a:r>
            <a:r>
              <a:rPr lang="en-US" dirty="0"/>
              <a:t>.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ấy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.</a:t>
            </a:r>
          </a:p>
          <a:p>
            <a:pPr marL="114300" indent="0">
              <a:buNone/>
            </a:pPr>
            <a:r>
              <a:rPr lang="en-US" dirty="0"/>
              <a:t>Note: </a:t>
            </a:r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tuổi</a:t>
            </a:r>
            <a:r>
              <a:rPr lang="en-US" dirty="0"/>
              <a:t> &gt;=0 </a:t>
            </a:r>
            <a:r>
              <a:rPr lang="en-US" dirty="0" err="1"/>
              <a:t>và</a:t>
            </a:r>
            <a:r>
              <a:rPr lang="en-US"/>
              <a:t> &lt;=100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39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21049-F445-E515-DA1E-667459E37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F44E-F22E-C8AF-570D-648A316C9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52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Toán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tử</a:t>
            </a:r>
            <a:r>
              <a:rPr lang="en-US" dirty="0">
                <a:solidFill>
                  <a:schemeClr val="bg2"/>
                </a:solidFill>
              </a:rPr>
              <a:t> Bit</a:t>
            </a:r>
            <a:endParaRPr lang="x-none" dirty="0">
              <a:solidFill>
                <a:schemeClr val="bg2"/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435C986-CCD9-4E9A-B9E1-374C24A4DB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8264287"/>
              </p:ext>
            </p:extLst>
          </p:nvPr>
        </p:nvGraphicFramePr>
        <p:xfrm>
          <a:off x="554182" y="1301316"/>
          <a:ext cx="8035635" cy="3349584"/>
        </p:xfrm>
        <a:graphic>
          <a:graphicData uri="http://schemas.openxmlformats.org/drawingml/2006/table">
            <a:tbl>
              <a:tblPr/>
              <a:tblGrid>
                <a:gridCol w="2678545">
                  <a:extLst>
                    <a:ext uri="{9D8B030D-6E8A-4147-A177-3AD203B41FA5}">
                      <a16:colId xmlns:a16="http://schemas.microsoft.com/office/drawing/2014/main" val="3348244631"/>
                    </a:ext>
                  </a:extLst>
                </a:gridCol>
                <a:gridCol w="2678545">
                  <a:extLst>
                    <a:ext uri="{9D8B030D-6E8A-4147-A177-3AD203B41FA5}">
                      <a16:colId xmlns:a16="http://schemas.microsoft.com/office/drawing/2014/main" val="489883886"/>
                    </a:ext>
                  </a:extLst>
                </a:gridCol>
                <a:gridCol w="2678545">
                  <a:extLst>
                    <a:ext uri="{9D8B030D-6E8A-4147-A177-3AD203B41FA5}">
                      <a16:colId xmlns:a16="http://schemas.microsoft.com/office/drawing/2014/main" val="2188227865"/>
                    </a:ext>
                  </a:extLst>
                </a:gridCol>
              </a:tblGrid>
              <a:tr h="20281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Operator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637148"/>
                  </a:ext>
                </a:extLst>
              </a:tr>
              <a:tr h="4693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&amp;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AND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100" dirty="0">
                          <a:effectLst/>
                        </a:rPr>
                        <a:t>Nếu cả 2 </a:t>
                      </a:r>
                      <a:r>
                        <a:rPr lang="vi-VN" sz="1100" b="0" dirty="0">
                          <a:effectLst/>
                        </a:rPr>
                        <a:t>bit</a:t>
                      </a:r>
                      <a:r>
                        <a:rPr lang="vi-VN" sz="1100" dirty="0">
                          <a:effectLst/>
                        </a:rPr>
                        <a:t> là 1, giá trị trả về là 1, ngược lại trả về 0.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05972"/>
                  </a:ext>
                </a:extLst>
              </a:tr>
              <a:tr h="61252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|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OR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100" dirty="0">
                          <a:effectLst/>
                        </a:rPr>
                        <a:t>Nếu một trong hai </a:t>
                      </a:r>
                      <a:r>
                        <a:rPr lang="vi-VN" sz="1100" b="0" dirty="0">
                          <a:effectLst/>
                        </a:rPr>
                        <a:t>bit</a:t>
                      </a:r>
                      <a:r>
                        <a:rPr lang="vi-VN" sz="1100" dirty="0">
                          <a:effectLst/>
                        </a:rPr>
                        <a:t> là 1, giá trị trả về là 1, ngược lại trả về 0.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0071"/>
                  </a:ext>
                </a:extLst>
              </a:tr>
              <a:tr h="4693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^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XOR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100" dirty="0">
                          <a:effectLst/>
                        </a:rPr>
                        <a:t>Nếu hai </a:t>
                      </a:r>
                      <a:r>
                        <a:rPr lang="vi-VN" sz="1100" b="0" dirty="0">
                          <a:effectLst/>
                        </a:rPr>
                        <a:t>bit</a:t>
                      </a:r>
                      <a:r>
                        <a:rPr lang="vi-VN" sz="1100" dirty="0">
                          <a:effectLst/>
                        </a:rPr>
                        <a:t> khác nhau, giá trị trả về là 1, ngược lại trả về 0.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69059"/>
                  </a:ext>
                </a:extLst>
              </a:tr>
              <a:tr h="4693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~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NOT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100" dirty="0">
                          <a:effectLst/>
                        </a:rPr>
                        <a:t>Đảo ngược tất cả các </a:t>
                      </a:r>
                      <a:r>
                        <a:rPr lang="vi-VN" sz="1100" b="0" dirty="0">
                          <a:effectLst/>
                        </a:rPr>
                        <a:t>bit</a:t>
                      </a:r>
                      <a:r>
                        <a:rPr lang="vi-VN" sz="1100" dirty="0">
                          <a:effectLst/>
                        </a:rPr>
                        <a:t>, 0 thành 1 và 1 thành 0.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838786"/>
                  </a:ext>
                </a:extLst>
              </a:tr>
              <a:tr h="32614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&lt;&lt;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Zero fill left shift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effectLst/>
                        </a:rPr>
                        <a:t>Dịch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chuyển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tất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cả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các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b="0" dirty="0">
                          <a:effectLst/>
                        </a:rPr>
                        <a:t>bit</a:t>
                      </a:r>
                      <a:r>
                        <a:rPr lang="en-US" sz="1100" dirty="0">
                          <a:effectLst/>
                        </a:rPr>
                        <a:t> sang </a:t>
                      </a:r>
                      <a:r>
                        <a:rPr lang="en-US" sz="1100" dirty="0" err="1">
                          <a:effectLst/>
                        </a:rPr>
                        <a:t>bên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trái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323890"/>
                  </a:ext>
                </a:extLst>
              </a:tr>
              <a:tr h="4693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&gt;&gt;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Signed right shift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effectLst/>
                        </a:rPr>
                        <a:t>Dịch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chuyển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tất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cả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các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b="0" dirty="0">
                          <a:effectLst/>
                        </a:rPr>
                        <a:t>bit</a:t>
                      </a:r>
                      <a:r>
                        <a:rPr lang="en-US" sz="1100" dirty="0">
                          <a:effectLst/>
                        </a:rPr>
                        <a:t> sang </a:t>
                      </a:r>
                      <a:r>
                        <a:rPr lang="en-US" sz="1100" dirty="0" err="1">
                          <a:effectLst/>
                        </a:rPr>
                        <a:t>bên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phải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ngoại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trừ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b="0" dirty="0">
                          <a:effectLst/>
                        </a:rPr>
                        <a:t>bit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err="1">
                          <a:effectLst/>
                        </a:rPr>
                        <a:t>đầu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tiên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361820"/>
                  </a:ext>
                </a:extLst>
              </a:tr>
              <a:tr h="32614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&gt;&gt;&gt;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Zero fill right shift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effectLst/>
                        </a:rPr>
                        <a:t>Dịch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chuyển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tất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cả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các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b="0" dirty="0">
                          <a:effectLst/>
                        </a:rPr>
                        <a:t>bit</a:t>
                      </a:r>
                      <a:r>
                        <a:rPr lang="en-US" sz="1100" dirty="0">
                          <a:effectLst/>
                        </a:rPr>
                        <a:t> sang </a:t>
                      </a:r>
                      <a:r>
                        <a:rPr lang="en-US" sz="1100" dirty="0" err="1">
                          <a:effectLst/>
                        </a:rPr>
                        <a:t>bên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phải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</a:p>
                  </a:txBody>
                  <a:tcPr marL="19887" marR="19887" marT="19887" marB="19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929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945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548-50DA-1A4C-B710-70A02FD0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Toán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tử</a:t>
            </a:r>
            <a:r>
              <a:rPr lang="en-US" dirty="0">
                <a:solidFill>
                  <a:schemeClr val="bg2"/>
                </a:solidFill>
              </a:rPr>
              <a:t> Bit</a:t>
            </a:r>
            <a:endParaRPr lang="x-none" dirty="0">
              <a:solidFill>
                <a:schemeClr val="bg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D7CFDA-217C-4659-9FB9-2DC974B41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497575"/>
              </p:ext>
            </p:extLst>
          </p:nvPr>
        </p:nvGraphicFramePr>
        <p:xfrm>
          <a:off x="820363" y="1615320"/>
          <a:ext cx="7536874" cy="3467191"/>
        </p:xfrm>
        <a:graphic>
          <a:graphicData uri="http://schemas.openxmlformats.org/drawingml/2006/table">
            <a:tbl>
              <a:tblPr/>
              <a:tblGrid>
                <a:gridCol w="3768437">
                  <a:extLst>
                    <a:ext uri="{9D8B030D-6E8A-4147-A177-3AD203B41FA5}">
                      <a16:colId xmlns:a16="http://schemas.microsoft.com/office/drawing/2014/main" val="2520252248"/>
                    </a:ext>
                  </a:extLst>
                </a:gridCol>
                <a:gridCol w="3768437">
                  <a:extLst>
                    <a:ext uri="{9D8B030D-6E8A-4147-A177-3AD203B41FA5}">
                      <a16:colId xmlns:a16="http://schemas.microsoft.com/office/drawing/2014/main" val="469673028"/>
                    </a:ext>
                  </a:extLst>
                </a:gridCol>
              </a:tblGrid>
              <a:tr h="38192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Decimal</a:t>
                      </a:r>
                    </a:p>
                  </a:txBody>
                  <a:tcPr marL="27308" marR="27308" marT="27308" marB="273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</a:rPr>
                        <a:t>Binary</a:t>
                      </a:r>
                    </a:p>
                  </a:txBody>
                  <a:tcPr marL="27308" marR="27308" marT="27308" marB="273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965400"/>
                  </a:ext>
                </a:extLst>
              </a:tr>
              <a:tr h="3819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5</a:t>
                      </a:r>
                    </a:p>
                  </a:txBody>
                  <a:tcPr marL="27308" marR="27308" marT="27308" marB="273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00000000000000000000000000000101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endParaRPr lang="en-US" sz="1000" dirty="0">
                        <a:effectLst/>
                      </a:endParaRPr>
                    </a:p>
                  </a:txBody>
                  <a:tcPr marL="27308" marR="27308" marT="27308" marB="273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684611"/>
                  </a:ext>
                </a:extLst>
              </a:tr>
              <a:tr h="3819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</a:t>
                      </a:r>
                    </a:p>
                  </a:txBody>
                  <a:tcPr marL="27308" marR="27308" marT="27308" marB="273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00000000000000000000000000000001</a:t>
                      </a:r>
                      <a:endParaRPr lang="en-US" sz="1000" dirty="0">
                        <a:effectLst/>
                      </a:endParaRPr>
                    </a:p>
                  </a:txBody>
                  <a:tcPr marL="27308" marR="27308" marT="27308" marB="273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230984"/>
                  </a:ext>
                </a:extLst>
              </a:tr>
              <a:tr h="3819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5 &amp; 1 = 1</a:t>
                      </a:r>
                    </a:p>
                  </a:txBody>
                  <a:tcPr marL="27308" marR="27308" marT="27308" marB="273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00000000000000000000000000000001</a:t>
                      </a:r>
                    </a:p>
                  </a:txBody>
                  <a:tcPr marL="27308" marR="27308" marT="27308" marB="273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195235"/>
                  </a:ext>
                </a:extLst>
              </a:tr>
              <a:tr h="3819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5 | 1  = 5</a:t>
                      </a:r>
                    </a:p>
                  </a:txBody>
                  <a:tcPr marL="27308" marR="27308" marT="27308" marB="273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00000000000000000000000000000101</a:t>
                      </a:r>
                    </a:p>
                  </a:txBody>
                  <a:tcPr marL="27308" marR="27308" marT="27308" marB="273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42338"/>
                  </a:ext>
                </a:extLst>
              </a:tr>
              <a:tr h="3819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5 ^ 1  = 4</a:t>
                      </a:r>
                    </a:p>
                  </a:txBody>
                  <a:tcPr marL="27308" marR="27308" marT="27308" marB="273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00000000000000000000000000000100</a:t>
                      </a:r>
                    </a:p>
                  </a:txBody>
                  <a:tcPr marL="27308" marR="27308" marT="27308" marB="273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541688"/>
                  </a:ext>
                </a:extLst>
              </a:tr>
              <a:tr h="3819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~ 5    = -6</a:t>
                      </a:r>
                    </a:p>
                  </a:txBody>
                  <a:tcPr marL="27308" marR="27308" marT="27308" marB="273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11111111111111111111111111111010</a:t>
                      </a:r>
                    </a:p>
                  </a:txBody>
                  <a:tcPr marL="27308" marR="27308" marT="27308" marB="273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912625"/>
                  </a:ext>
                </a:extLst>
              </a:tr>
              <a:tr h="41180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5&lt;&lt;2</a:t>
                      </a:r>
                    </a:p>
                  </a:txBody>
                  <a:tcPr marL="27308" marR="27308" marT="27308" marB="273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00000000000000000000000000010100</a:t>
                      </a:r>
                    </a:p>
                    <a:p>
                      <a:pPr algn="ctr"/>
                      <a:endParaRPr lang="en-US" sz="1000" dirty="0">
                        <a:effectLst/>
                      </a:endParaRPr>
                    </a:p>
                  </a:txBody>
                  <a:tcPr marL="27308" marR="27308" marT="27308" marB="273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60589"/>
                  </a:ext>
                </a:extLst>
              </a:tr>
              <a:tr h="3819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5&gt;&gt;2</a:t>
                      </a:r>
                    </a:p>
                  </a:txBody>
                  <a:tcPr marL="27308" marR="27308" marT="27308" marB="273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00000000000000000000000000000001</a:t>
                      </a:r>
                      <a:endParaRPr lang="en-US" sz="1000" dirty="0">
                        <a:effectLst/>
                      </a:endParaRPr>
                    </a:p>
                  </a:txBody>
                  <a:tcPr marL="27308" marR="27308" marT="27308" marB="273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780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2775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E6759-D00C-E25D-4559-E30FCABA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F0776-68CF-B3C8-B280-8BF7009ED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83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FFCF-98BD-9218-A9D2-1F559D8D8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9DCA4-3CD5-B319-C177-E7E367FD9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62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55EB0-5793-996D-6D64-4D7DAE73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6814C-BDD0-05EA-0025-557BB40A5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0910A0-BFBC-5206-1719-DFB40BF83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02509A-A18F-05C5-BC7E-028D4E247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37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3C29-452E-EE0C-C393-4395BA7F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AE007-DBD2-D137-ACB4-B1A14DFED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45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16E8-8E75-EFF3-FF0D-EFB0BB9A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53D92-01F5-2412-5A67-F3D4EB8FA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48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7758-E2AB-BE06-0940-D96354FC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E0A49-23ED-3B60-A163-EE6127C0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92597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aster" id="{1923EB98-9606-B44D-A68A-36334CEC6D99}" vid="{F7F63856-23F9-044A-A089-532876F8037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Streamline</Template>
  <TotalTime>9511</TotalTime>
  <Words>1216</Words>
  <Application>Microsoft Office PowerPoint</Application>
  <PresentationFormat>On-screen Show (16:9)</PresentationFormat>
  <Paragraphs>194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Bodoni MT Poster Compressed</vt:lpstr>
      <vt:lpstr>Lato</vt:lpstr>
      <vt:lpstr>Verdana</vt:lpstr>
      <vt:lpstr>Streamline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 Architecture</vt:lpstr>
      <vt:lpstr>PowerPoint Presentation</vt:lpstr>
      <vt:lpstr>Tại sao lại chọn Java?</vt:lpstr>
      <vt:lpstr>Mục tiêu</vt:lpstr>
      <vt:lpstr>PowerPoint Presentation</vt:lpstr>
      <vt:lpstr>Biến </vt:lpstr>
      <vt:lpstr>PowerPoint Presentation</vt:lpstr>
      <vt:lpstr>PowerPoint Presentation</vt:lpstr>
      <vt:lpstr>Type (Kiểu dữ liệu)</vt:lpstr>
      <vt:lpstr>Type (Kiểu dữ liệu)</vt:lpstr>
      <vt:lpstr>Hằng số (CONSTANT)</vt:lpstr>
      <vt:lpstr>Lớp Math</vt:lpstr>
      <vt:lpstr>Toán tử - Số học</vt:lpstr>
      <vt:lpstr>Bài tập</vt:lpstr>
      <vt:lpstr>Toán tử - Quan hệ</vt:lpstr>
      <vt:lpstr>Toán tử - Gán</vt:lpstr>
      <vt:lpstr>Toán tử - Logic</vt:lpstr>
      <vt:lpstr>Toán tử ba ngôi</vt:lpstr>
      <vt:lpstr>Bài tập</vt:lpstr>
      <vt:lpstr>Toán tử Bit</vt:lpstr>
      <vt:lpstr>Toán tử Bit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chuẩn Techmaster</dc:title>
  <dc:creator>Microsoft Office User</dc:creator>
  <cp:lastModifiedBy>chu đạt</cp:lastModifiedBy>
  <cp:revision>37</cp:revision>
  <cp:lastPrinted>2019-08-12T07:52:59Z</cp:lastPrinted>
  <dcterms:created xsi:type="dcterms:W3CDTF">2022-02-05T02:03:30Z</dcterms:created>
  <dcterms:modified xsi:type="dcterms:W3CDTF">2024-09-29T14:34:54Z</dcterms:modified>
</cp:coreProperties>
</file>